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5143500" type="screen16x9"/>
  <p:notesSz cx="6858000" cy="9144000"/>
  <p:embeddedFontLst>
    <p:embeddedFont>
      <p:font typeface="Lato" panose="020B0604020202020204" charset="0"/>
      <p:regular r:id="rId27"/>
      <p:bold r:id="rId28"/>
      <p:italic r:id="rId29"/>
      <p:boldItalic r:id="rId30"/>
    </p:embeddedFont>
    <p:embeddedFont>
      <p:font typeface="Playfair Display"/>
      <p:regular r:id="rId31"/>
      <p:bold r:id="rId32"/>
      <p:italic r:id="rId33"/>
      <p:boldItalic r:id="rId34"/>
    </p:embeddedFont>
    <p:embeddedFont>
      <p:font typeface="Georgia" panose="02040502050405020303" pitchFamily="18"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F4C9A25-F29A-42DF-9EBE-F88F3E98E80B}">
  <a:tblStyle styleId="{8F4C9A25-F29A-42DF-9EBE-F88F3E98E80B}" styleName="Table_0">
    <a:wholeTbl>
      <a:tcTxStyle>
        <a:font>
          <a:latin typeface="Arial"/>
          <a:ea typeface="Arial"/>
          <a:cs typeface="Arial"/>
        </a:font>
        <a:srgbClr val="000000"/>
      </a:tcTxStyle>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2" d="100"/>
          <a:sy n="92" d="100"/>
        </p:scale>
        <p:origin x="75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8.fntdata"/><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8" Type="http://schemas.openxmlformats.org/officeDocument/2006/relationships/hyperlink" Target="https://ru.wikipedia.org/wiki/%D0%9A%D0%BE%D0%B4%D0%B5%D0%BA%D1%81_%D0%90%D0%BB%D0%B8%D0%BC%D0%B5%D0%BD%D1%82%D0%B0%D1%80%D0%B8%D1%83%D1%81#cite_note-1" TargetMode="External"/><Relationship Id="rId3" Type="http://schemas.openxmlformats.org/officeDocument/2006/relationships/hyperlink" Target="https://ru.wikipedia.org/wiki/%D0%9B%D0%B0%D1%82%D0%B8%D0%BD%D1%81%D0%BA%D0%B8%D0%B9_%D1%8F%D0%B7%D1%8B%D0%BA" TargetMode="External"/><Relationship Id="rId7" Type="http://schemas.openxmlformats.org/officeDocument/2006/relationships/hyperlink" Target="https://ru.wikipedia.org/wiki/%D0%92%D1%81%D0%B5%D0%BC%D0%B8%D1%80%D0%BD%D0%B0%D1%8F_%D0%BE%D1%80%D0%B3%D0%B0%D0%BD%D0%B8%D0%B7%D0%B0%D1%86%D0%B8%D1%8F_%D0%B7%D0%B4%D1%80%D0%B0%D0%B2%D0%BE%D0%BE%D1%85%D1%80%D0%B0%D0%BD%D0%B5%D0%BD%D0%B8%D1%8F" TargetMode="External"/><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https://ru.wikipedia.org/wiki/%D0%9F%D1%80%D0%BE%D0%B4%D0%BE%D0%B2%D0%BE%D0%BB%D1%8C%D1%81%D1%82%D0%B2%D0%B5%D0%BD%D0%BD%D0%B0%D1%8F_%D0%B8_%D1%81%D0%B5%D0%BB%D1%8C%D1%81%D0%BA%D0%BE%D1%85%D0%BE%D0%B7%D1%8F%D0%B9%D1%81%D1%82%D0%B2%D0%B5%D0%BD%D0%BD%D0%B0%D1%8F_%D0%BE%D1%80%D0%B3%D0%B0%D0%BD%D0%B8%D0%B7%D0%B0%D1%86%D0%B8%D1%8F_%D0%9E%D0%9E%D0%9D" TargetMode="External"/><Relationship Id="rId5" Type="http://schemas.openxmlformats.org/officeDocument/2006/relationships/hyperlink" Target="https://ru.wikipedia.org/wiki/%D0%9C%D0%B5%D0%B6%D0%B4%D1%83%D0%BD%D0%B0%D1%80%D0%BE%D0%B4%D0%BD%D0%B0%D1%8F_%D1%81%D1%82%D0%B0%D0%BD%D0%B4%D0%B0%D1%80%D1%82%D0%B8%D0%B7%D0%B0%D1%86%D0%B8%D1%8F" TargetMode="External"/><Relationship Id="rId4" Type="http://schemas.openxmlformats.org/officeDocument/2006/relationships/hyperlink" Target="https://ru.wikipedia.org/wiki/%D0%9F%D0%B8%D1%89%D0%B0" TargetMode="External"/><Relationship Id="rId9" Type="http://schemas.openxmlformats.org/officeDocument/2006/relationships/hyperlink" Target="https://ru.wikipedia.org/wiki/%D0%9A%D0%BE%D0%B4%D0%B5%D0%BA%D1%81_%D0%90%D0%BB%D0%B8%D0%BC%D0%B5%D0%BD%D1%82%D0%B0%D1%80%D0%B8%D1%83%D1%81#cite_note-2"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4" name="Shape 134"/>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0" name="Shape 140"/>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3" name="Shape 17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0" name="Shape 180"/>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8" name="Shape 188"/>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Shape 1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6" name="Shape 196"/>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9" name="Shape 20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6" name="Shape 216"/>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3" name="Shape 22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2" name="Shape 23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Shape 2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2" name="Shape 24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8" name="Shape 248"/>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R="190500" lvl="0" rtl="0">
              <a:lnSpc>
                <a:spcPct val="135000"/>
              </a:lnSpc>
              <a:spcBef>
                <a:spcPts val="0"/>
              </a:spcBef>
              <a:spcAft>
                <a:spcPts val="1400"/>
              </a:spcAft>
              <a:buClr>
                <a:schemeClr val="dk1"/>
              </a:buClr>
              <a:buSzPct val="110000"/>
              <a:buFont typeface="Arial"/>
              <a:buNone/>
            </a:pPr>
            <a:r>
              <a:rPr lang="en" sz="1000">
                <a:solidFill>
                  <a:srgbClr val="333333"/>
                </a:solidFill>
                <a:highlight>
                  <a:srgbClr val="FFFFFF"/>
                </a:highlight>
              </a:rPr>
              <a:t>New WHO estimates published in </a:t>
            </a:r>
            <a:r>
              <a:rPr lang="en" sz="1000" i="1">
                <a:solidFill>
                  <a:srgbClr val="333333"/>
                </a:solidFill>
                <a:highlight>
                  <a:srgbClr val="FFFFFF"/>
                </a:highlight>
              </a:rPr>
              <a:t>“The Lancet”</a:t>
            </a:r>
            <a:r>
              <a:rPr lang="en" sz="1000">
                <a:solidFill>
                  <a:srgbClr val="333333"/>
                </a:solidFill>
                <a:highlight>
                  <a:srgbClr val="FFFFFF"/>
                </a:highlight>
              </a:rPr>
              <a:t> reveal that increasing breastfeeding to near-universal levels could save more than 800 000 lives every year, the majority being children under 6 months. In addition, nearly half of all diarrhoeal diseases and one-third of all respiratory infections in children in low- and middle-income countries could be prevented with increased rates of breastfeeding.</a:t>
            </a:r>
          </a:p>
          <a:p>
            <a:pPr marR="190500" lvl="0" rtl="0">
              <a:lnSpc>
                <a:spcPct val="135000"/>
              </a:lnSpc>
              <a:spcBef>
                <a:spcPts val="0"/>
              </a:spcBef>
              <a:spcAft>
                <a:spcPts val="1400"/>
              </a:spcAft>
              <a:buClr>
                <a:schemeClr val="dk1"/>
              </a:buClr>
              <a:buSzPct val="110000"/>
              <a:buFont typeface="Arial"/>
              <a:buNone/>
            </a:pPr>
            <a:r>
              <a:rPr lang="en" sz="1000">
                <a:solidFill>
                  <a:srgbClr val="333333"/>
                </a:solidFill>
                <a:highlight>
                  <a:srgbClr val="FFFFFF"/>
                </a:highlight>
              </a:rPr>
              <a:t>Children who are breastfeed perform better in intelligence tests, are less likely to be overweight or obese, and less prone to diabetes later in life. Mothers who breastfeed also reduce their risk of developing breast and ovarian cancers. At current breastfeeding rates, an estimated 20 000 deaths from breast cancer are prevented and an additional 20 000 could be saved if rates improved.</a:t>
            </a:r>
          </a:p>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9" name="Shape 7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R="190500" lvl="0" rtl="0">
              <a:lnSpc>
                <a:spcPct val="135000"/>
              </a:lnSpc>
              <a:spcBef>
                <a:spcPts val="0"/>
              </a:spcBef>
              <a:spcAft>
                <a:spcPts val="1400"/>
              </a:spcAft>
              <a:buNone/>
            </a:pPr>
            <a:r>
              <a:rPr lang="en" sz="1000">
                <a:solidFill>
                  <a:srgbClr val="333333"/>
                </a:solidFill>
                <a:highlight>
                  <a:srgbClr val="FFFFFF"/>
                </a:highlight>
              </a:rPr>
              <a:t>with global sales expected to reach US$ 70.6 billion by 2019.</a:t>
            </a:r>
          </a:p>
          <a:p>
            <a:pPr marR="190500" lvl="0" rtl="0">
              <a:lnSpc>
                <a:spcPct val="135000"/>
              </a:lnSpc>
              <a:spcBef>
                <a:spcPts val="0"/>
              </a:spcBef>
              <a:spcAft>
                <a:spcPts val="1400"/>
              </a:spcAft>
              <a:buClr>
                <a:schemeClr val="dk1"/>
              </a:buClr>
              <a:buSzPct val="110000"/>
              <a:buFont typeface="Arial"/>
              <a:buNone/>
            </a:pPr>
            <a:r>
              <a:rPr lang="en" sz="1000">
                <a:solidFill>
                  <a:srgbClr val="333333"/>
                </a:solidFill>
                <a:highlight>
                  <a:srgbClr val="FFFFFF"/>
                </a:highlight>
              </a:rPr>
              <a:t>Beyond health, the new Series presents a strong economic case for investing in promoting and protecting breastfeeding worldwide. The findings from WHO and partners estimate that global economic losses from lower cognition associated with not breastfeeding reached more than US$ 300 billion in 2012, equivalent to 0.49% of the world’s gross national income.</a:t>
            </a:r>
          </a:p>
          <a:p>
            <a:pPr marR="190500" lvl="0" rtl="0">
              <a:lnSpc>
                <a:spcPct val="135000"/>
              </a:lnSpc>
              <a:spcBef>
                <a:spcPts val="0"/>
              </a:spcBef>
              <a:spcAft>
                <a:spcPts val="1400"/>
              </a:spcAft>
              <a:buClr>
                <a:schemeClr val="dk1"/>
              </a:buClr>
              <a:buSzPct val="110000"/>
              <a:buFont typeface="Arial"/>
              <a:buNone/>
            </a:pPr>
            <a:r>
              <a:rPr lang="en" sz="1000">
                <a:solidFill>
                  <a:srgbClr val="333333"/>
                </a:solidFill>
                <a:highlight>
                  <a:srgbClr val="FFFFFF"/>
                </a:highlight>
              </a:rPr>
              <a:t>Boosting breastfeeding rates for infants below 6 months of age to 90% in Brazil, China, and the United States of America, and to 45% in the United Kingdom would cut treatment costs of common childhood illnesses, such as pneumonia, diarrhoea and asthma, and save healthcare systems at least US$ 2.45 billion in the United States, US$ 29.5 million in the United Kingdom, US$ 223.6 million in China, and US$ 6.0 million in Brazil.</a:t>
            </a:r>
          </a:p>
          <a:p>
            <a:pPr marR="190500" lvl="0" rtl="0">
              <a:lnSpc>
                <a:spcPct val="135000"/>
              </a:lnSpc>
              <a:spcBef>
                <a:spcPts val="0"/>
              </a:spcBef>
              <a:spcAft>
                <a:spcPts val="1400"/>
              </a:spcAft>
              <a:buClr>
                <a:schemeClr val="dk1"/>
              </a:buClr>
              <a:buSzPct val="110000"/>
              <a:buFont typeface="Arial"/>
              <a:buNone/>
            </a:pPr>
            <a:r>
              <a:rPr lang="en" sz="1000">
                <a:solidFill>
                  <a:srgbClr val="333333"/>
                </a:solidFill>
                <a:highlight>
                  <a:srgbClr val="FFFFFF"/>
                </a:highlight>
              </a:rPr>
              <a:t>Yet, worldwide low levels of optimal breastfeeding affect both high- and low-income countries. Fewer than 1 in 5 infants are breastfed for 12 months in high-income countries and only 2 out of 3 children between 6 months and 2 years receive any breast milk in low- and middle-income countries.</a:t>
            </a:r>
          </a:p>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2" name="Shape 9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685800" lvl="0" indent="-304800" rtl="0">
              <a:lnSpc>
                <a:spcPct val="115000"/>
              </a:lnSpc>
              <a:spcBef>
                <a:spcPts val="300"/>
              </a:spcBef>
              <a:spcAft>
                <a:spcPts val="100"/>
              </a:spcAft>
              <a:buClr>
                <a:srgbClr val="222222"/>
              </a:buClr>
              <a:buSzPct val="100000"/>
              <a:buChar char="➔"/>
            </a:pPr>
            <a:r>
              <a:rPr lang="en" sz="1200">
                <a:solidFill>
                  <a:srgbClr val="222222"/>
                </a:solidFill>
                <a:highlight>
                  <a:srgbClr val="FFFFFF"/>
                </a:highlight>
              </a:rPr>
              <a:t>Никакой рекламы любых заменителей грудного молока (любого продукта, который рекламируется или предлагается для замены грудного молока), никакой рекламы бутылок для кормления и сосок.</a:t>
            </a:r>
          </a:p>
          <a:p>
            <a:pPr marL="685800" lvl="0" indent="-304800" rtl="0">
              <a:lnSpc>
                <a:spcPct val="115000"/>
              </a:lnSpc>
              <a:spcBef>
                <a:spcPts val="300"/>
              </a:spcBef>
              <a:spcAft>
                <a:spcPts val="100"/>
              </a:spcAft>
              <a:buClr>
                <a:srgbClr val="222222"/>
              </a:buClr>
              <a:buSzPct val="100000"/>
              <a:buChar char="➔"/>
            </a:pPr>
            <a:r>
              <a:rPr lang="en" sz="1200">
                <a:solidFill>
                  <a:srgbClr val="222222"/>
                </a:solidFill>
                <a:highlight>
                  <a:srgbClr val="FFFFFF"/>
                </a:highlight>
              </a:rPr>
              <a:t>Никаких бесплатных образцов и пробников.</a:t>
            </a:r>
          </a:p>
          <a:p>
            <a:pPr marL="685800" lvl="0" indent="-304800" rtl="0">
              <a:lnSpc>
                <a:spcPct val="115000"/>
              </a:lnSpc>
              <a:spcBef>
                <a:spcPts val="300"/>
              </a:spcBef>
              <a:spcAft>
                <a:spcPts val="100"/>
              </a:spcAft>
              <a:buClr>
                <a:srgbClr val="222222"/>
              </a:buClr>
              <a:buSzPct val="100000"/>
              <a:buChar char="➔"/>
            </a:pPr>
            <a:r>
              <a:rPr lang="en" sz="1200">
                <a:solidFill>
                  <a:srgbClr val="222222"/>
                </a:solidFill>
                <a:highlight>
                  <a:srgbClr val="FFFFFF"/>
                </a:highlight>
              </a:rPr>
              <a:t>Никакой рекламы в учреждениях здравоохранения или через них. Отказ от бесплатных или дешевых поставок (смесей).</a:t>
            </a:r>
          </a:p>
          <a:p>
            <a:pPr marL="685800" lvl="0" indent="-304800" rtl="0">
              <a:lnSpc>
                <a:spcPct val="115000"/>
              </a:lnSpc>
              <a:spcBef>
                <a:spcPts val="300"/>
              </a:spcBef>
              <a:spcAft>
                <a:spcPts val="100"/>
              </a:spcAft>
              <a:buClr>
                <a:srgbClr val="222222"/>
              </a:buClr>
              <a:buSzPct val="100000"/>
              <a:buChar char="➔"/>
            </a:pPr>
            <a:r>
              <a:rPr lang="en" sz="1200">
                <a:solidFill>
                  <a:srgbClr val="222222"/>
                </a:solidFill>
                <a:highlight>
                  <a:srgbClr val="FFFFFF"/>
                </a:highlight>
              </a:rPr>
              <a:t>Никаких контактов между персоналом, занимающимся маркетингом, и матерями (включая медицинских работников, нанятых компаниями, чтобы обучать или рекомендовать).</a:t>
            </a:r>
          </a:p>
          <a:p>
            <a:pPr marL="685800" lvl="0" indent="-304800" rtl="0">
              <a:lnSpc>
                <a:spcPct val="115000"/>
              </a:lnSpc>
              <a:spcBef>
                <a:spcPts val="300"/>
              </a:spcBef>
              <a:spcAft>
                <a:spcPts val="100"/>
              </a:spcAft>
              <a:buClr>
                <a:srgbClr val="222222"/>
              </a:buClr>
              <a:buSzPct val="100000"/>
              <a:buChar char="➔"/>
            </a:pPr>
            <a:r>
              <a:rPr lang="en" sz="1200">
                <a:solidFill>
                  <a:srgbClr val="222222"/>
                </a:solidFill>
                <a:highlight>
                  <a:srgbClr val="FFFFFF"/>
                </a:highlight>
              </a:rPr>
              <a:t>Никаких подарков или образцов для личного пользования медицинским работникам или их семьям.</a:t>
            </a:r>
          </a:p>
          <a:p>
            <a:pPr marL="685800" lvl="0" indent="-304800" rtl="0">
              <a:lnSpc>
                <a:spcPct val="115000"/>
              </a:lnSpc>
              <a:spcBef>
                <a:spcPts val="300"/>
              </a:spcBef>
              <a:spcAft>
                <a:spcPts val="100"/>
              </a:spcAft>
              <a:buClr>
                <a:srgbClr val="222222"/>
              </a:buClr>
              <a:buSzPct val="100000"/>
              <a:buChar char="➔"/>
            </a:pPr>
            <a:r>
              <a:rPr lang="en" sz="1200">
                <a:solidFill>
                  <a:srgbClr val="222222"/>
                </a:solidFill>
                <a:highlight>
                  <a:srgbClr val="FFFFFF"/>
                </a:highlight>
              </a:rPr>
              <a:t>Надписи на этикетках должны быть на языке той страны, где продается продукт. На этикетках не должно быть слов или картинок (например, утверждений о пользе продукта для здоровья или изображений младенцев), идеализирующих искусственное вскармливание.</a:t>
            </a:r>
          </a:p>
          <a:p>
            <a:pPr marL="685800" lvl="0" indent="-304800" rtl="0">
              <a:lnSpc>
                <a:spcPct val="115000"/>
              </a:lnSpc>
              <a:spcBef>
                <a:spcPts val="300"/>
              </a:spcBef>
              <a:spcAft>
                <a:spcPts val="100"/>
              </a:spcAft>
              <a:buClr>
                <a:srgbClr val="222222"/>
              </a:buClr>
              <a:buSzPct val="100000"/>
              <a:buChar char="➔"/>
            </a:pPr>
            <a:r>
              <a:rPr lang="en" sz="1200">
                <a:solidFill>
                  <a:srgbClr val="222222"/>
                </a:solidFill>
                <a:highlight>
                  <a:srgbClr val="FFFFFF"/>
                </a:highlight>
              </a:rPr>
              <a:t>Вся информация об искусственном вскармливании, включая этикетки, должна четко объяснять преимущества грудного вскармливания и предупреждать о затратах и опасностях, связанных с искусственным вскармливанием.</a:t>
            </a:r>
          </a:p>
          <a:p>
            <a:pPr marL="685800" lvl="0" indent="-304800" rtl="0">
              <a:lnSpc>
                <a:spcPct val="115000"/>
              </a:lnSpc>
              <a:spcBef>
                <a:spcPts val="300"/>
              </a:spcBef>
              <a:spcAft>
                <a:spcPts val="100"/>
              </a:spcAft>
              <a:buClr>
                <a:srgbClr val="222222"/>
              </a:buClr>
              <a:buSzPct val="100000"/>
              <a:buChar char="➔"/>
            </a:pPr>
            <a:r>
              <a:rPr lang="en" sz="1200">
                <a:solidFill>
                  <a:srgbClr val="222222"/>
                </a:solidFill>
                <a:highlight>
                  <a:srgbClr val="FFFFFF"/>
                </a:highlight>
              </a:rPr>
              <a:t>Все продукты должны быть высококачественными и произведенными с учетом климатических условий и условий хранения в тех странах, где они будут использоваться.</a:t>
            </a:r>
          </a:p>
          <a:p>
            <a:pPr marL="685800" lvl="0" indent="-304800" rtl="0">
              <a:lnSpc>
                <a:spcPct val="115000"/>
              </a:lnSpc>
              <a:spcBef>
                <a:spcPts val="300"/>
              </a:spcBef>
              <a:spcAft>
                <a:spcPts val="100"/>
              </a:spcAft>
              <a:buClr>
                <a:srgbClr val="222222"/>
              </a:buClr>
              <a:buSzPct val="100000"/>
              <a:buChar char="➔"/>
            </a:pPr>
            <a:r>
              <a:rPr lang="en" sz="1200">
                <a:solidFill>
                  <a:srgbClr val="222222"/>
                </a:solidFill>
                <a:highlight>
                  <a:srgbClr val="FFFFFF"/>
                </a:highlight>
              </a:rPr>
              <a:t>Производители и дистрибьюторы должны следовать Кодексу (и всем последующим резолюциям ВОЗ) независимо от каких-либо действий правительств по внедрению Кодекса.</a:t>
            </a:r>
          </a:p>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 sz="900">
                <a:highlight>
                  <a:srgbClr val="FFFFFF"/>
                </a:highlight>
                <a:latin typeface="Georgia"/>
                <a:ea typeface="Georgia"/>
                <a:cs typeface="Georgia"/>
                <a:sym typeface="Georgia"/>
              </a:rPr>
              <a:t>Летом 2008 года компания Hero представила российскому рынку новый дизайн упаковки линии Semper, инвестиции в данный проект составили порядка 100 тыс. долларов. Представители компании подчеркивают, что осталось неизменным лишь оформление заменителей грудного молока. Действительно, коробка молочной смеси Semper однотонного красного цвета, абсолютно без «веселых картинок», разительно отличается от аналогичных наименований других марок. Как выяснилось, это один из немногих продуктов, полностью соответствующий рекомендациям «Международного кодекса по маркетингу заменителей грудного молока» (the International Code of Marketing of Breastmilk Substitutes) с точки зрения оформления упаковки.</a:t>
            </a:r>
          </a:p>
          <a:p>
            <a:pPr lvl="0" rtl="0">
              <a:lnSpc>
                <a:spcPct val="115000"/>
              </a:lnSpc>
              <a:spcBef>
                <a:spcPts val="600"/>
              </a:spcBef>
              <a:spcAft>
                <a:spcPts val="600"/>
              </a:spcAft>
              <a:buNone/>
            </a:pPr>
            <a:r>
              <a:rPr lang="en" sz="1050" b="1">
                <a:solidFill>
                  <a:srgbClr val="222222"/>
                </a:solidFill>
                <a:highlight>
                  <a:srgbClr val="FFFFFF"/>
                </a:highlight>
              </a:rPr>
              <a:t>одекс Алиментариус</a:t>
            </a:r>
            <a:r>
              <a:rPr lang="en" sz="1050">
                <a:solidFill>
                  <a:srgbClr val="222222"/>
                </a:solidFill>
                <a:highlight>
                  <a:srgbClr val="FFFFFF"/>
                </a:highlight>
              </a:rPr>
              <a:t> (</a:t>
            </a:r>
            <a:r>
              <a:rPr lang="en" sz="1050" u="sng">
                <a:solidFill>
                  <a:srgbClr val="0B0080"/>
                </a:solidFill>
                <a:highlight>
                  <a:srgbClr val="FFFFFF"/>
                </a:highlight>
                <a:hlinkClick r:id="rId3"/>
              </a:rPr>
              <a:t>лат.</a:t>
            </a:r>
            <a:r>
              <a:rPr lang="en" sz="1050">
                <a:solidFill>
                  <a:srgbClr val="222222"/>
                </a:solidFill>
                <a:highlight>
                  <a:srgbClr val="FFFFFF"/>
                </a:highlight>
              </a:rPr>
              <a:t> </a:t>
            </a:r>
            <a:r>
              <a:rPr lang="en" sz="1050" i="1">
                <a:solidFill>
                  <a:srgbClr val="222222"/>
                </a:solidFill>
                <a:highlight>
                  <a:srgbClr val="FFFFFF"/>
                </a:highlight>
              </a:rPr>
              <a:t>Codex Alimentarius</a:t>
            </a:r>
            <a:r>
              <a:rPr lang="en" sz="1050">
                <a:solidFill>
                  <a:srgbClr val="222222"/>
                </a:solidFill>
                <a:highlight>
                  <a:srgbClr val="FFFFFF"/>
                </a:highlight>
              </a:rPr>
              <a:t> — Пищевой Кодекс) — это свод </a:t>
            </a:r>
            <a:r>
              <a:rPr lang="en" sz="1050" u="sng">
                <a:solidFill>
                  <a:srgbClr val="0B0080"/>
                </a:solidFill>
                <a:highlight>
                  <a:srgbClr val="FFFFFF"/>
                </a:highlight>
                <a:hlinkClick r:id="rId4"/>
              </a:rPr>
              <a:t>пищевых</a:t>
            </a:r>
            <a:r>
              <a:rPr lang="en" sz="1050">
                <a:solidFill>
                  <a:srgbClr val="222222"/>
                </a:solidFill>
                <a:highlight>
                  <a:srgbClr val="FFFFFF"/>
                </a:highlight>
              </a:rPr>
              <a:t> </a:t>
            </a:r>
            <a:r>
              <a:rPr lang="en" sz="1050" u="sng">
                <a:solidFill>
                  <a:srgbClr val="0B0080"/>
                </a:solidFill>
                <a:highlight>
                  <a:srgbClr val="FFFFFF"/>
                </a:highlight>
                <a:hlinkClick r:id="rId5"/>
              </a:rPr>
              <a:t>международных стандартов</a:t>
            </a:r>
            <a:r>
              <a:rPr lang="en" sz="1050">
                <a:solidFill>
                  <a:srgbClr val="222222"/>
                </a:solidFill>
                <a:highlight>
                  <a:srgbClr val="FFFFFF"/>
                </a:highlight>
              </a:rPr>
              <a:t>, принятых Международной комиссией </a:t>
            </a:r>
            <a:r>
              <a:rPr lang="en" sz="1050" u="sng">
                <a:solidFill>
                  <a:srgbClr val="0B0080"/>
                </a:solidFill>
                <a:highlight>
                  <a:srgbClr val="FFFFFF"/>
                </a:highlight>
                <a:hlinkClick r:id="rId6"/>
              </a:rPr>
              <a:t>ФАО</a:t>
            </a:r>
            <a:r>
              <a:rPr lang="en" sz="1050">
                <a:solidFill>
                  <a:srgbClr val="222222"/>
                </a:solidFill>
                <a:highlight>
                  <a:srgbClr val="FFFFFF"/>
                </a:highlight>
              </a:rPr>
              <a:t>/</a:t>
            </a:r>
            <a:r>
              <a:rPr lang="en" sz="1050" u="sng">
                <a:solidFill>
                  <a:srgbClr val="0B0080"/>
                </a:solidFill>
                <a:highlight>
                  <a:srgbClr val="FFFFFF"/>
                </a:highlight>
                <a:hlinkClick r:id="rId7"/>
              </a:rPr>
              <a:t>ВОЗ</a:t>
            </a:r>
            <a:r>
              <a:rPr lang="en" sz="1050">
                <a:solidFill>
                  <a:srgbClr val="222222"/>
                </a:solidFill>
                <a:highlight>
                  <a:srgbClr val="FFFFFF"/>
                </a:highlight>
              </a:rPr>
              <a:t> по внедрению кодекса стандартов и правил по пищевым продуктам. Стандарты Кодекса охватывают основные продукты питания — как обработанные и полуфабрикаты, так и необработанные.</a:t>
            </a:r>
            <a:r>
              <a:rPr lang="en" sz="1400" u="sng" baseline="30000">
                <a:solidFill>
                  <a:srgbClr val="0B0080"/>
                </a:solidFill>
                <a:highlight>
                  <a:srgbClr val="FFFFFF"/>
                </a:highlight>
                <a:hlinkClick r:id="rId8"/>
              </a:rPr>
              <a:t>[1]</a:t>
            </a:r>
          </a:p>
          <a:p>
            <a:pPr lvl="0" rtl="0">
              <a:lnSpc>
                <a:spcPct val="115000"/>
              </a:lnSpc>
              <a:spcBef>
                <a:spcPts val="600"/>
              </a:spcBef>
              <a:spcAft>
                <a:spcPts val="600"/>
              </a:spcAft>
              <a:buNone/>
            </a:pPr>
            <a:r>
              <a:rPr lang="en" sz="1050">
                <a:solidFill>
                  <a:srgbClr val="222222"/>
                </a:solidFill>
                <a:highlight>
                  <a:srgbClr val="FFFFFF"/>
                </a:highlight>
              </a:rPr>
              <a:t>На 2012 год в состав комиссии входило 186 стран и Евросоюз. Статус наблюдателей кодекса имело 215 организаций (межправительственных, неправительственных и органов ООН).</a:t>
            </a:r>
            <a:r>
              <a:rPr lang="en" sz="1400" u="sng" baseline="30000">
                <a:solidFill>
                  <a:srgbClr val="0B0080"/>
                </a:solidFill>
                <a:highlight>
                  <a:srgbClr val="FFFFFF"/>
                </a:highlight>
                <a:hlinkClick r:id="rId9"/>
              </a:rPr>
              <a:t>[2]</a:t>
            </a:r>
          </a:p>
          <a:p>
            <a:pPr lvl="0">
              <a:spcBef>
                <a:spcPts val="0"/>
              </a:spcBef>
              <a:buNone/>
            </a:pPr>
            <a:endParaRPr sz="900">
              <a:highlight>
                <a:srgbClr val="FFFFFF"/>
              </a:highlight>
              <a:latin typeface="Georgia"/>
              <a:ea typeface="Georgia"/>
              <a:cs typeface="Georgia"/>
              <a:sym typeface="Georgia"/>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a:off x="2749050" y="748800"/>
            <a:ext cx="3645900" cy="3645900"/>
          </a:xfrm>
          <a:prstGeom prst="rect">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11" name="Shape 11"/>
          <p:cNvSpPr/>
          <p:nvPr/>
        </p:nvSpPr>
        <p:spPr>
          <a:xfrm>
            <a:off x="2992950" y="992700"/>
            <a:ext cx="3158100" cy="3158100"/>
          </a:xfrm>
          <a:prstGeom prst="rect">
            <a:avLst/>
          </a:prstGeom>
          <a:noFill/>
          <a:ln w="28575" cap="flat" cmpd="sng">
            <a:solidFill>
              <a:schemeClr val="lt1"/>
            </a:solidFill>
            <a:prstDash val="solid"/>
            <a:miter lim="8000"/>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12" name="Shape 12"/>
          <p:cNvSpPr txBox="1">
            <a:spLocks noGrp="1"/>
          </p:cNvSpPr>
          <p:nvPr>
            <p:ph type="ctrTitle"/>
          </p:nvPr>
        </p:nvSpPr>
        <p:spPr>
          <a:xfrm>
            <a:off x="3096250" y="1627200"/>
            <a:ext cx="2951400" cy="1584300"/>
          </a:xfrm>
          <a:prstGeom prst="rect">
            <a:avLst/>
          </a:prstGeom>
        </p:spPr>
        <p:txBody>
          <a:bodyPr wrap="square" lIns="91425" tIns="91425" rIns="91425" bIns="91425" anchor="ctr" anchorCtr="0"/>
          <a:lstStyle>
            <a:lvl1pPr lvl="0" algn="ctr">
              <a:spcBef>
                <a:spcPts val="0"/>
              </a:spcBef>
              <a:buClr>
                <a:schemeClr val="lt1"/>
              </a:buClr>
              <a:buFont typeface="Lato"/>
              <a:defRPr>
                <a:solidFill>
                  <a:schemeClr val="lt1"/>
                </a:solidFill>
                <a:latin typeface="Lato"/>
                <a:ea typeface="Lato"/>
                <a:cs typeface="Lato"/>
                <a:sym typeface="Lato"/>
              </a:defRPr>
            </a:lvl1pPr>
            <a:lvl2pPr lvl="1" algn="ctr">
              <a:spcBef>
                <a:spcPts val="0"/>
              </a:spcBef>
              <a:buClr>
                <a:schemeClr val="lt1"/>
              </a:buClr>
              <a:buFont typeface="Lato"/>
              <a:defRPr>
                <a:solidFill>
                  <a:schemeClr val="lt1"/>
                </a:solidFill>
                <a:latin typeface="Lato"/>
                <a:ea typeface="Lato"/>
                <a:cs typeface="Lato"/>
                <a:sym typeface="Lato"/>
              </a:defRPr>
            </a:lvl2pPr>
            <a:lvl3pPr lvl="2" algn="ctr">
              <a:spcBef>
                <a:spcPts val="0"/>
              </a:spcBef>
              <a:buClr>
                <a:schemeClr val="lt1"/>
              </a:buClr>
              <a:buFont typeface="Lato"/>
              <a:defRPr>
                <a:solidFill>
                  <a:schemeClr val="lt1"/>
                </a:solidFill>
                <a:latin typeface="Lato"/>
                <a:ea typeface="Lato"/>
                <a:cs typeface="Lato"/>
                <a:sym typeface="Lato"/>
              </a:defRPr>
            </a:lvl3pPr>
            <a:lvl4pPr lvl="3" algn="ctr">
              <a:spcBef>
                <a:spcPts val="0"/>
              </a:spcBef>
              <a:buClr>
                <a:schemeClr val="lt1"/>
              </a:buClr>
              <a:buFont typeface="Lato"/>
              <a:defRPr>
                <a:solidFill>
                  <a:schemeClr val="lt1"/>
                </a:solidFill>
                <a:latin typeface="Lato"/>
                <a:ea typeface="Lato"/>
                <a:cs typeface="Lato"/>
                <a:sym typeface="Lato"/>
              </a:defRPr>
            </a:lvl4pPr>
            <a:lvl5pPr lvl="4" algn="ctr">
              <a:spcBef>
                <a:spcPts val="0"/>
              </a:spcBef>
              <a:buClr>
                <a:schemeClr val="lt1"/>
              </a:buClr>
              <a:buFont typeface="Lato"/>
              <a:defRPr>
                <a:solidFill>
                  <a:schemeClr val="lt1"/>
                </a:solidFill>
                <a:latin typeface="Lato"/>
                <a:ea typeface="Lato"/>
                <a:cs typeface="Lato"/>
                <a:sym typeface="Lato"/>
              </a:defRPr>
            </a:lvl5pPr>
            <a:lvl6pPr lvl="5" algn="ctr">
              <a:spcBef>
                <a:spcPts val="0"/>
              </a:spcBef>
              <a:buClr>
                <a:schemeClr val="lt1"/>
              </a:buClr>
              <a:buFont typeface="Lato"/>
              <a:defRPr>
                <a:solidFill>
                  <a:schemeClr val="lt1"/>
                </a:solidFill>
                <a:latin typeface="Lato"/>
                <a:ea typeface="Lato"/>
                <a:cs typeface="Lato"/>
                <a:sym typeface="Lato"/>
              </a:defRPr>
            </a:lvl6pPr>
            <a:lvl7pPr lvl="6" algn="ctr">
              <a:spcBef>
                <a:spcPts val="0"/>
              </a:spcBef>
              <a:buClr>
                <a:schemeClr val="lt1"/>
              </a:buClr>
              <a:buFont typeface="Lato"/>
              <a:defRPr>
                <a:solidFill>
                  <a:schemeClr val="lt1"/>
                </a:solidFill>
                <a:latin typeface="Lato"/>
                <a:ea typeface="Lato"/>
                <a:cs typeface="Lato"/>
                <a:sym typeface="Lato"/>
              </a:defRPr>
            </a:lvl7pPr>
            <a:lvl8pPr lvl="7" algn="ctr">
              <a:spcBef>
                <a:spcPts val="0"/>
              </a:spcBef>
              <a:buClr>
                <a:schemeClr val="lt1"/>
              </a:buClr>
              <a:buFont typeface="Lato"/>
              <a:defRPr>
                <a:solidFill>
                  <a:schemeClr val="lt1"/>
                </a:solidFill>
                <a:latin typeface="Lato"/>
                <a:ea typeface="Lato"/>
                <a:cs typeface="Lato"/>
                <a:sym typeface="Lato"/>
              </a:defRPr>
            </a:lvl8pPr>
            <a:lvl9pPr lvl="8" algn="ctr">
              <a:spcBef>
                <a:spcPts val="0"/>
              </a:spcBef>
              <a:buClr>
                <a:schemeClr val="lt1"/>
              </a:buClr>
              <a:buFont typeface="Lato"/>
              <a:defRPr>
                <a:solidFill>
                  <a:schemeClr val="lt1"/>
                </a:solidFill>
                <a:latin typeface="Lato"/>
                <a:ea typeface="Lato"/>
                <a:cs typeface="Lato"/>
                <a:sym typeface="Lato"/>
              </a:defRPr>
            </a:lvl9pPr>
          </a:lstStyle>
          <a:p>
            <a:endParaRPr/>
          </a:p>
        </p:txBody>
      </p:sp>
      <p:sp>
        <p:nvSpPr>
          <p:cNvPr id="13" name="Shape 13"/>
          <p:cNvSpPr txBox="1">
            <a:spLocks noGrp="1"/>
          </p:cNvSpPr>
          <p:nvPr>
            <p:ph type="subTitle" idx="1"/>
          </p:nvPr>
        </p:nvSpPr>
        <p:spPr>
          <a:xfrm>
            <a:off x="3096363" y="3266930"/>
            <a:ext cx="2951400" cy="701400"/>
          </a:xfrm>
          <a:prstGeom prst="rect">
            <a:avLst/>
          </a:prstGeom>
        </p:spPr>
        <p:txBody>
          <a:bodyPr wrap="square" lIns="91425" tIns="91425" rIns="91425" bIns="91425" anchor="b" anchorCtr="0"/>
          <a:lstStyle>
            <a:lvl1pPr lvl="0" algn="ctr">
              <a:lnSpc>
                <a:spcPct val="100000"/>
              </a:lnSpc>
              <a:spcBef>
                <a:spcPts val="0"/>
              </a:spcBef>
              <a:spcAft>
                <a:spcPts val="0"/>
              </a:spcAft>
              <a:buClr>
                <a:schemeClr val="lt1"/>
              </a:buClr>
              <a:buFont typeface="Playfair Display"/>
              <a:buNone/>
              <a:defRPr b="1">
                <a:solidFill>
                  <a:schemeClr val="lt1"/>
                </a:solidFill>
                <a:latin typeface="Playfair Display"/>
                <a:ea typeface="Playfair Display"/>
                <a:cs typeface="Playfair Display"/>
                <a:sym typeface="Playfair Display"/>
              </a:defRPr>
            </a:lvl1pPr>
            <a:lvl2pPr lvl="1" algn="ctr">
              <a:lnSpc>
                <a:spcPct val="100000"/>
              </a:lnSpc>
              <a:spcBef>
                <a:spcPts val="0"/>
              </a:spcBef>
              <a:spcAft>
                <a:spcPts val="0"/>
              </a:spcAft>
              <a:buClr>
                <a:schemeClr val="lt1"/>
              </a:buClr>
              <a:buSzPct val="100000"/>
              <a:buFont typeface="Playfair Display"/>
              <a:buNone/>
              <a:defRPr sz="1800" b="1">
                <a:solidFill>
                  <a:schemeClr val="lt1"/>
                </a:solidFill>
                <a:latin typeface="Playfair Display"/>
                <a:ea typeface="Playfair Display"/>
                <a:cs typeface="Playfair Display"/>
                <a:sym typeface="Playfair Display"/>
              </a:defRPr>
            </a:lvl2pPr>
            <a:lvl3pPr lvl="2" algn="ctr">
              <a:lnSpc>
                <a:spcPct val="100000"/>
              </a:lnSpc>
              <a:spcBef>
                <a:spcPts val="0"/>
              </a:spcBef>
              <a:spcAft>
                <a:spcPts val="0"/>
              </a:spcAft>
              <a:buClr>
                <a:schemeClr val="lt1"/>
              </a:buClr>
              <a:buSzPct val="100000"/>
              <a:buFont typeface="Playfair Display"/>
              <a:buNone/>
              <a:defRPr sz="1800" b="1">
                <a:solidFill>
                  <a:schemeClr val="lt1"/>
                </a:solidFill>
                <a:latin typeface="Playfair Display"/>
                <a:ea typeface="Playfair Display"/>
                <a:cs typeface="Playfair Display"/>
                <a:sym typeface="Playfair Display"/>
              </a:defRPr>
            </a:lvl3pPr>
            <a:lvl4pPr lvl="3" algn="ctr">
              <a:lnSpc>
                <a:spcPct val="100000"/>
              </a:lnSpc>
              <a:spcBef>
                <a:spcPts val="0"/>
              </a:spcBef>
              <a:spcAft>
                <a:spcPts val="0"/>
              </a:spcAft>
              <a:buClr>
                <a:schemeClr val="lt1"/>
              </a:buClr>
              <a:buSzPct val="100000"/>
              <a:buFont typeface="Playfair Display"/>
              <a:buNone/>
              <a:defRPr sz="1800" b="1">
                <a:solidFill>
                  <a:schemeClr val="lt1"/>
                </a:solidFill>
                <a:latin typeface="Playfair Display"/>
                <a:ea typeface="Playfair Display"/>
                <a:cs typeface="Playfair Display"/>
                <a:sym typeface="Playfair Display"/>
              </a:defRPr>
            </a:lvl4pPr>
            <a:lvl5pPr lvl="4" algn="ctr">
              <a:lnSpc>
                <a:spcPct val="100000"/>
              </a:lnSpc>
              <a:spcBef>
                <a:spcPts val="0"/>
              </a:spcBef>
              <a:spcAft>
                <a:spcPts val="0"/>
              </a:spcAft>
              <a:buClr>
                <a:schemeClr val="lt1"/>
              </a:buClr>
              <a:buSzPct val="100000"/>
              <a:buFont typeface="Playfair Display"/>
              <a:buNone/>
              <a:defRPr sz="1800" b="1">
                <a:solidFill>
                  <a:schemeClr val="lt1"/>
                </a:solidFill>
                <a:latin typeface="Playfair Display"/>
                <a:ea typeface="Playfair Display"/>
                <a:cs typeface="Playfair Display"/>
                <a:sym typeface="Playfair Display"/>
              </a:defRPr>
            </a:lvl5pPr>
            <a:lvl6pPr lvl="5" algn="ctr">
              <a:lnSpc>
                <a:spcPct val="100000"/>
              </a:lnSpc>
              <a:spcBef>
                <a:spcPts val="0"/>
              </a:spcBef>
              <a:spcAft>
                <a:spcPts val="0"/>
              </a:spcAft>
              <a:buClr>
                <a:schemeClr val="lt1"/>
              </a:buClr>
              <a:buSzPct val="100000"/>
              <a:buFont typeface="Playfair Display"/>
              <a:buNone/>
              <a:defRPr sz="1800" b="1">
                <a:solidFill>
                  <a:schemeClr val="lt1"/>
                </a:solidFill>
                <a:latin typeface="Playfair Display"/>
                <a:ea typeface="Playfair Display"/>
                <a:cs typeface="Playfair Display"/>
                <a:sym typeface="Playfair Display"/>
              </a:defRPr>
            </a:lvl6pPr>
            <a:lvl7pPr lvl="6" algn="ctr">
              <a:lnSpc>
                <a:spcPct val="100000"/>
              </a:lnSpc>
              <a:spcBef>
                <a:spcPts val="0"/>
              </a:spcBef>
              <a:spcAft>
                <a:spcPts val="0"/>
              </a:spcAft>
              <a:buClr>
                <a:schemeClr val="lt1"/>
              </a:buClr>
              <a:buSzPct val="100000"/>
              <a:buFont typeface="Playfair Display"/>
              <a:buNone/>
              <a:defRPr sz="1800" b="1">
                <a:solidFill>
                  <a:schemeClr val="lt1"/>
                </a:solidFill>
                <a:latin typeface="Playfair Display"/>
                <a:ea typeface="Playfair Display"/>
                <a:cs typeface="Playfair Display"/>
                <a:sym typeface="Playfair Display"/>
              </a:defRPr>
            </a:lvl7pPr>
            <a:lvl8pPr lvl="7" algn="ctr">
              <a:lnSpc>
                <a:spcPct val="100000"/>
              </a:lnSpc>
              <a:spcBef>
                <a:spcPts val="0"/>
              </a:spcBef>
              <a:spcAft>
                <a:spcPts val="0"/>
              </a:spcAft>
              <a:buClr>
                <a:schemeClr val="lt1"/>
              </a:buClr>
              <a:buSzPct val="100000"/>
              <a:buFont typeface="Playfair Display"/>
              <a:buNone/>
              <a:defRPr sz="1800" b="1">
                <a:solidFill>
                  <a:schemeClr val="lt1"/>
                </a:solidFill>
                <a:latin typeface="Playfair Display"/>
                <a:ea typeface="Playfair Display"/>
                <a:cs typeface="Playfair Display"/>
                <a:sym typeface="Playfair Display"/>
              </a:defRPr>
            </a:lvl8pPr>
            <a:lvl9pPr lvl="8" algn="ctr">
              <a:lnSpc>
                <a:spcPct val="100000"/>
              </a:lnSpc>
              <a:spcBef>
                <a:spcPts val="0"/>
              </a:spcBef>
              <a:spcAft>
                <a:spcPts val="0"/>
              </a:spcAft>
              <a:buClr>
                <a:schemeClr val="lt1"/>
              </a:buClr>
              <a:buSzPct val="100000"/>
              <a:buFont typeface="Playfair Display"/>
              <a:buNone/>
              <a:defRPr sz="1800" b="1">
                <a:solidFill>
                  <a:schemeClr val="lt1"/>
                </a:solidFill>
                <a:latin typeface="Playfair Display"/>
                <a:ea typeface="Playfair Display"/>
                <a:cs typeface="Playfair Display"/>
                <a:sym typeface="Playfair Display"/>
              </a:defRPr>
            </a:lvl9pPr>
          </a:lstStyle>
          <a:p>
            <a:endParaRPr/>
          </a:p>
        </p:txBody>
      </p:sp>
      <p:sp>
        <p:nvSpPr>
          <p:cNvPr id="14" name="Shape 14"/>
          <p:cNvSpPr txBox="1">
            <a:spLocks noGrp="1"/>
          </p:cNvSpPr>
          <p:nvPr>
            <p:ph type="sldNum" idx="12"/>
          </p:nvPr>
        </p:nvSpPr>
        <p:spPr>
          <a:xfrm>
            <a:off x="8490250" y="4681009"/>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8"/>
        <p:cNvGrpSpPr/>
        <p:nvPr/>
      </p:nvGrpSpPr>
      <p:grpSpPr>
        <a:xfrm>
          <a:off x="0" y="0"/>
          <a:ext cx="0" cy="0"/>
          <a:chOff x="0" y="0"/>
          <a:chExt cx="0" cy="0"/>
        </a:xfrm>
      </p:grpSpPr>
      <p:sp>
        <p:nvSpPr>
          <p:cNvPr id="49" name="Shape 49"/>
          <p:cNvSpPr/>
          <p:nvPr/>
        </p:nvSpPr>
        <p:spPr>
          <a:xfrm>
            <a:off x="0" y="5045700"/>
            <a:ext cx="9144000" cy="97800"/>
          </a:xfrm>
          <a:prstGeom prst="rect">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50" name="Shape 50"/>
          <p:cNvSpPr txBox="1">
            <a:spLocks noGrp="1"/>
          </p:cNvSpPr>
          <p:nvPr>
            <p:ph type="title"/>
          </p:nvPr>
        </p:nvSpPr>
        <p:spPr>
          <a:xfrm>
            <a:off x="311700" y="1233100"/>
            <a:ext cx="8520600" cy="1610100"/>
          </a:xfrm>
          <a:prstGeom prst="rect">
            <a:avLst/>
          </a:prstGeom>
        </p:spPr>
        <p:txBody>
          <a:bodyPr wrap="square" lIns="91425" tIns="91425" rIns="91425" bIns="91425" anchor="b" anchorCtr="0"/>
          <a:lstStyle>
            <a:lvl1pPr lvl="0" algn="ctr">
              <a:spcBef>
                <a:spcPts val="0"/>
              </a:spcBef>
              <a:buSzPct val="100000"/>
              <a:buFont typeface="Lato"/>
              <a:defRPr sz="10000">
                <a:latin typeface="Lato"/>
                <a:ea typeface="Lato"/>
                <a:cs typeface="Lato"/>
                <a:sym typeface="Lato"/>
              </a:defRPr>
            </a:lvl1pPr>
            <a:lvl2pPr lvl="1" algn="ctr">
              <a:spcBef>
                <a:spcPts val="0"/>
              </a:spcBef>
              <a:buSzPct val="100000"/>
              <a:buFont typeface="Lato"/>
              <a:defRPr sz="10000">
                <a:latin typeface="Lato"/>
                <a:ea typeface="Lato"/>
                <a:cs typeface="Lato"/>
                <a:sym typeface="Lato"/>
              </a:defRPr>
            </a:lvl2pPr>
            <a:lvl3pPr lvl="2" algn="ctr">
              <a:spcBef>
                <a:spcPts val="0"/>
              </a:spcBef>
              <a:buSzPct val="100000"/>
              <a:buFont typeface="Lato"/>
              <a:defRPr sz="10000">
                <a:latin typeface="Lato"/>
                <a:ea typeface="Lato"/>
                <a:cs typeface="Lato"/>
                <a:sym typeface="Lato"/>
              </a:defRPr>
            </a:lvl3pPr>
            <a:lvl4pPr lvl="3" algn="ctr">
              <a:spcBef>
                <a:spcPts val="0"/>
              </a:spcBef>
              <a:buSzPct val="100000"/>
              <a:buFont typeface="Lato"/>
              <a:defRPr sz="10000">
                <a:latin typeface="Lato"/>
                <a:ea typeface="Lato"/>
                <a:cs typeface="Lato"/>
                <a:sym typeface="Lato"/>
              </a:defRPr>
            </a:lvl4pPr>
            <a:lvl5pPr lvl="4" algn="ctr">
              <a:spcBef>
                <a:spcPts val="0"/>
              </a:spcBef>
              <a:buSzPct val="100000"/>
              <a:buFont typeface="Lato"/>
              <a:defRPr sz="10000">
                <a:latin typeface="Lato"/>
                <a:ea typeface="Lato"/>
                <a:cs typeface="Lato"/>
                <a:sym typeface="Lato"/>
              </a:defRPr>
            </a:lvl5pPr>
            <a:lvl6pPr lvl="5" algn="ctr">
              <a:spcBef>
                <a:spcPts val="0"/>
              </a:spcBef>
              <a:buSzPct val="100000"/>
              <a:buFont typeface="Lato"/>
              <a:defRPr sz="10000">
                <a:latin typeface="Lato"/>
                <a:ea typeface="Lato"/>
                <a:cs typeface="Lato"/>
                <a:sym typeface="Lato"/>
              </a:defRPr>
            </a:lvl6pPr>
            <a:lvl7pPr lvl="6" algn="ctr">
              <a:spcBef>
                <a:spcPts val="0"/>
              </a:spcBef>
              <a:buSzPct val="100000"/>
              <a:buFont typeface="Lato"/>
              <a:defRPr sz="10000">
                <a:latin typeface="Lato"/>
                <a:ea typeface="Lato"/>
                <a:cs typeface="Lato"/>
                <a:sym typeface="Lato"/>
              </a:defRPr>
            </a:lvl7pPr>
            <a:lvl8pPr lvl="7" algn="ctr">
              <a:spcBef>
                <a:spcPts val="0"/>
              </a:spcBef>
              <a:buSzPct val="100000"/>
              <a:buFont typeface="Lato"/>
              <a:defRPr sz="10000">
                <a:latin typeface="Lato"/>
                <a:ea typeface="Lato"/>
                <a:cs typeface="Lato"/>
                <a:sym typeface="Lato"/>
              </a:defRPr>
            </a:lvl8pPr>
            <a:lvl9pPr lvl="8" algn="ctr">
              <a:spcBef>
                <a:spcPts val="0"/>
              </a:spcBef>
              <a:buSzPct val="100000"/>
              <a:buFont typeface="Lato"/>
              <a:defRPr sz="10000">
                <a:latin typeface="Lato"/>
                <a:ea typeface="Lato"/>
                <a:cs typeface="Lato"/>
                <a:sym typeface="Lato"/>
              </a:defRPr>
            </a:lvl9pPr>
          </a:lstStyle>
          <a:p>
            <a:endParaRPr/>
          </a:p>
        </p:txBody>
      </p:sp>
      <p:sp>
        <p:nvSpPr>
          <p:cNvPr id="51" name="Shape 51"/>
          <p:cNvSpPr txBox="1">
            <a:spLocks noGrp="1"/>
          </p:cNvSpPr>
          <p:nvPr>
            <p:ph type="body" idx="1"/>
          </p:nvPr>
        </p:nvSpPr>
        <p:spPr>
          <a:xfrm>
            <a:off x="311700" y="2919450"/>
            <a:ext cx="8520600" cy="1071600"/>
          </a:xfrm>
          <a:prstGeom prst="rect">
            <a:avLst/>
          </a:prstGeom>
        </p:spPr>
        <p:txBody>
          <a:bodyPr wrap="square"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2" name="Shape 52"/>
          <p:cNvSpPr txBox="1">
            <a:spLocks noGrp="1"/>
          </p:cNvSpPr>
          <p:nvPr>
            <p:ph type="sldNum" idx="12"/>
          </p:nvPr>
        </p:nvSpPr>
        <p:spPr>
          <a:xfrm>
            <a:off x="8490250" y="4681009"/>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3"/>
        <p:cNvGrpSpPr/>
        <p:nvPr/>
      </p:nvGrpSpPr>
      <p:grpSpPr>
        <a:xfrm>
          <a:off x="0" y="0"/>
          <a:ext cx="0" cy="0"/>
          <a:chOff x="0" y="0"/>
          <a:chExt cx="0" cy="0"/>
        </a:xfrm>
      </p:grpSpPr>
      <p:sp>
        <p:nvSpPr>
          <p:cNvPr id="54" name="Shape 54"/>
          <p:cNvSpPr txBox="1">
            <a:spLocks noGrp="1"/>
          </p:cNvSpPr>
          <p:nvPr>
            <p:ph type="sldNum" idx="12"/>
          </p:nvPr>
        </p:nvSpPr>
        <p:spPr>
          <a:xfrm>
            <a:off x="8490250" y="4681009"/>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509550" y="1423875"/>
            <a:ext cx="8124900" cy="1798200"/>
          </a:xfrm>
          <a:prstGeom prst="rect">
            <a:avLst/>
          </a:prstGeom>
        </p:spPr>
        <p:txBody>
          <a:bodyPr wrap="square" lIns="91425" tIns="91425" rIns="91425" bIns="91425" anchor="ctr" anchorCtr="0"/>
          <a:lstStyle>
            <a:lvl1pPr lvl="0" algn="ctr">
              <a:spcBef>
                <a:spcPts val="0"/>
              </a:spcBef>
              <a:buClr>
                <a:schemeClr val="lt1"/>
              </a:buClr>
              <a:buSzPct val="100000"/>
              <a:buFont typeface="Lato"/>
              <a:defRPr sz="4800" b="0">
                <a:solidFill>
                  <a:schemeClr val="lt1"/>
                </a:solidFill>
                <a:latin typeface="Lato"/>
                <a:ea typeface="Lato"/>
                <a:cs typeface="Lato"/>
                <a:sym typeface="Lato"/>
              </a:defRPr>
            </a:lvl1pPr>
            <a:lvl2pPr lvl="1" algn="ctr">
              <a:spcBef>
                <a:spcPts val="0"/>
              </a:spcBef>
              <a:buClr>
                <a:schemeClr val="lt1"/>
              </a:buClr>
              <a:buSzPct val="100000"/>
              <a:buFont typeface="Lato"/>
              <a:defRPr sz="4800" b="0">
                <a:solidFill>
                  <a:schemeClr val="lt1"/>
                </a:solidFill>
                <a:latin typeface="Lato"/>
                <a:ea typeface="Lato"/>
                <a:cs typeface="Lato"/>
                <a:sym typeface="Lato"/>
              </a:defRPr>
            </a:lvl2pPr>
            <a:lvl3pPr lvl="2" algn="ctr">
              <a:spcBef>
                <a:spcPts val="0"/>
              </a:spcBef>
              <a:buClr>
                <a:schemeClr val="lt1"/>
              </a:buClr>
              <a:buSzPct val="100000"/>
              <a:buFont typeface="Lato"/>
              <a:defRPr sz="4800" b="0">
                <a:solidFill>
                  <a:schemeClr val="lt1"/>
                </a:solidFill>
                <a:latin typeface="Lato"/>
                <a:ea typeface="Lato"/>
                <a:cs typeface="Lato"/>
                <a:sym typeface="Lato"/>
              </a:defRPr>
            </a:lvl3pPr>
            <a:lvl4pPr lvl="3" algn="ctr">
              <a:spcBef>
                <a:spcPts val="0"/>
              </a:spcBef>
              <a:buClr>
                <a:schemeClr val="lt1"/>
              </a:buClr>
              <a:buSzPct val="100000"/>
              <a:buFont typeface="Lato"/>
              <a:defRPr sz="4800" b="0">
                <a:solidFill>
                  <a:schemeClr val="lt1"/>
                </a:solidFill>
                <a:latin typeface="Lato"/>
                <a:ea typeface="Lato"/>
                <a:cs typeface="Lato"/>
                <a:sym typeface="Lato"/>
              </a:defRPr>
            </a:lvl4pPr>
            <a:lvl5pPr lvl="4" algn="ctr">
              <a:spcBef>
                <a:spcPts val="0"/>
              </a:spcBef>
              <a:buClr>
                <a:schemeClr val="lt1"/>
              </a:buClr>
              <a:buSzPct val="100000"/>
              <a:buFont typeface="Lato"/>
              <a:defRPr sz="4800" b="0">
                <a:solidFill>
                  <a:schemeClr val="lt1"/>
                </a:solidFill>
                <a:latin typeface="Lato"/>
                <a:ea typeface="Lato"/>
                <a:cs typeface="Lato"/>
                <a:sym typeface="Lato"/>
              </a:defRPr>
            </a:lvl5pPr>
            <a:lvl6pPr lvl="5" algn="ctr">
              <a:spcBef>
                <a:spcPts val="0"/>
              </a:spcBef>
              <a:buClr>
                <a:schemeClr val="lt1"/>
              </a:buClr>
              <a:buSzPct val="100000"/>
              <a:buFont typeface="Lato"/>
              <a:defRPr sz="4800" b="0">
                <a:solidFill>
                  <a:schemeClr val="lt1"/>
                </a:solidFill>
                <a:latin typeface="Lato"/>
                <a:ea typeface="Lato"/>
                <a:cs typeface="Lato"/>
                <a:sym typeface="Lato"/>
              </a:defRPr>
            </a:lvl6pPr>
            <a:lvl7pPr lvl="6" algn="ctr">
              <a:spcBef>
                <a:spcPts val="0"/>
              </a:spcBef>
              <a:buClr>
                <a:schemeClr val="lt1"/>
              </a:buClr>
              <a:buSzPct val="100000"/>
              <a:buFont typeface="Lato"/>
              <a:defRPr sz="4800" b="0">
                <a:solidFill>
                  <a:schemeClr val="lt1"/>
                </a:solidFill>
                <a:latin typeface="Lato"/>
                <a:ea typeface="Lato"/>
                <a:cs typeface="Lato"/>
                <a:sym typeface="Lato"/>
              </a:defRPr>
            </a:lvl7pPr>
            <a:lvl8pPr lvl="7" algn="ctr">
              <a:spcBef>
                <a:spcPts val="0"/>
              </a:spcBef>
              <a:buClr>
                <a:schemeClr val="lt1"/>
              </a:buClr>
              <a:buSzPct val="100000"/>
              <a:buFont typeface="Lato"/>
              <a:defRPr sz="4800" b="0">
                <a:solidFill>
                  <a:schemeClr val="lt1"/>
                </a:solidFill>
                <a:latin typeface="Lato"/>
                <a:ea typeface="Lato"/>
                <a:cs typeface="Lato"/>
                <a:sym typeface="Lato"/>
              </a:defRPr>
            </a:lvl8pPr>
            <a:lvl9pPr lvl="8" algn="ctr">
              <a:spcBef>
                <a:spcPts val="0"/>
              </a:spcBef>
              <a:buClr>
                <a:schemeClr val="lt1"/>
              </a:buClr>
              <a:buSzPct val="100000"/>
              <a:buFont typeface="Lato"/>
              <a:defRPr sz="4800" b="0">
                <a:solidFill>
                  <a:schemeClr val="lt1"/>
                </a:solidFill>
                <a:latin typeface="Lato"/>
                <a:ea typeface="Lato"/>
                <a:cs typeface="Lato"/>
                <a:sym typeface="Lato"/>
              </a:defRPr>
            </a:lvl9pPr>
          </a:lstStyle>
          <a:p>
            <a:endParaRPr/>
          </a:p>
        </p:txBody>
      </p:sp>
      <p:sp>
        <p:nvSpPr>
          <p:cNvPr id="17" name="Shape 17"/>
          <p:cNvSpPr txBox="1">
            <a:spLocks noGrp="1"/>
          </p:cNvSpPr>
          <p:nvPr>
            <p:ph type="sldNum" idx="12"/>
          </p:nvPr>
        </p:nvSpPr>
        <p:spPr>
          <a:xfrm>
            <a:off x="8490250" y="4681009"/>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8"/>
        <p:cNvGrpSpPr/>
        <p:nvPr/>
      </p:nvGrpSpPr>
      <p:grpSpPr>
        <a:xfrm>
          <a:off x="0" y="0"/>
          <a:ext cx="0" cy="0"/>
          <a:chOff x="0" y="0"/>
          <a:chExt cx="0" cy="0"/>
        </a:xfrm>
      </p:grpSpPr>
      <p:sp>
        <p:nvSpPr>
          <p:cNvPr id="19" name="Shape 19"/>
          <p:cNvSpPr/>
          <p:nvPr/>
        </p:nvSpPr>
        <p:spPr>
          <a:xfrm>
            <a:off x="0" y="5045700"/>
            <a:ext cx="9144000" cy="97800"/>
          </a:xfrm>
          <a:prstGeom prst="rect">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20" name="Shape 20"/>
          <p:cNvSpPr txBox="1">
            <a:spLocks noGrp="1"/>
          </p:cNvSpPr>
          <p:nvPr>
            <p:ph type="title"/>
          </p:nvPr>
        </p:nvSpPr>
        <p:spPr>
          <a:xfrm>
            <a:off x="311700" y="391350"/>
            <a:ext cx="8520600" cy="6261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1" name="Shape 21"/>
          <p:cNvSpPr txBox="1">
            <a:spLocks noGrp="1"/>
          </p:cNvSpPr>
          <p:nvPr>
            <p:ph type="body" idx="1"/>
          </p:nvPr>
        </p:nvSpPr>
        <p:spPr>
          <a:xfrm>
            <a:off x="311700" y="1152475"/>
            <a:ext cx="8520600" cy="34164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sldNum" idx="12"/>
          </p:nvPr>
        </p:nvSpPr>
        <p:spPr>
          <a:xfrm>
            <a:off x="8490250" y="4681009"/>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311700" y="391350"/>
            <a:ext cx="8520600" cy="6261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5" name="Shape 25"/>
          <p:cNvSpPr txBox="1">
            <a:spLocks noGrp="1"/>
          </p:cNvSpPr>
          <p:nvPr>
            <p:ph type="body" idx="1"/>
          </p:nvPr>
        </p:nvSpPr>
        <p:spPr>
          <a:xfrm>
            <a:off x="311700" y="1152475"/>
            <a:ext cx="3999900" cy="34164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6" name="Shape 26"/>
          <p:cNvSpPr txBox="1">
            <a:spLocks noGrp="1"/>
          </p:cNvSpPr>
          <p:nvPr>
            <p:ph type="body" idx="2"/>
          </p:nvPr>
        </p:nvSpPr>
        <p:spPr>
          <a:xfrm>
            <a:off x="4832400" y="1152475"/>
            <a:ext cx="3999900" cy="34164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7" name="Shape 27"/>
          <p:cNvSpPr txBox="1">
            <a:spLocks noGrp="1"/>
          </p:cNvSpPr>
          <p:nvPr>
            <p:ph type="sldNum" idx="12"/>
          </p:nvPr>
        </p:nvSpPr>
        <p:spPr>
          <a:xfrm>
            <a:off x="8490250" y="4681009"/>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391350"/>
            <a:ext cx="8520600" cy="6261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0" name="Shape 30"/>
          <p:cNvSpPr txBox="1">
            <a:spLocks noGrp="1"/>
          </p:cNvSpPr>
          <p:nvPr>
            <p:ph type="sldNum" idx="12"/>
          </p:nvPr>
        </p:nvSpPr>
        <p:spPr>
          <a:xfrm>
            <a:off x="8490250" y="4681009"/>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1"/>
        <p:cNvGrpSpPr/>
        <p:nvPr/>
      </p:nvGrpSpPr>
      <p:grpSpPr>
        <a:xfrm>
          <a:off x="0" y="0"/>
          <a:ext cx="0" cy="0"/>
          <a:chOff x="0" y="0"/>
          <a:chExt cx="0" cy="0"/>
        </a:xfrm>
      </p:grpSpPr>
      <p:sp>
        <p:nvSpPr>
          <p:cNvPr id="32" name="Shape 32"/>
          <p:cNvSpPr txBox="1">
            <a:spLocks noGrp="1"/>
          </p:cNvSpPr>
          <p:nvPr>
            <p:ph type="title"/>
          </p:nvPr>
        </p:nvSpPr>
        <p:spPr>
          <a:xfrm>
            <a:off x="311700" y="555600"/>
            <a:ext cx="2808000" cy="755700"/>
          </a:xfrm>
          <a:prstGeom prst="rect">
            <a:avLst/>
          </a:prstGeom>
        </p:spPr>
        <p:txBody>
          <a:bodyPr wrap="square"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3" name="Shape 33"/>
          <p:cNvSpPr txBox="1">
            <a:spLocks noGrp="1"/>
          </p:cNvSpPr>
          <p:nvPr>
            <p:ph type="body" idx="1"/>
          </p:nvPr>
        </p:nvSpPr>
        <p:spPr>
          <a:xfrm>
            <a:off x="311700" y="1391378"/>
            <a:ext cx="2808000" cy="3179400"/>
          </a:xfrm>
          <a:prstGeom prst="rect">
            <a:avLst/>
          </a:prstGeom>
        </p:spPr>
        <p:txBody>
          <a:bodyPr wrap="square"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4" name="Shape 34"/>
          <p:cNvSpPr txBox="1">
            <a:spLocks noGrp="1"/>
          </p:cNvSpPr>
          <p:nvPr>
            <p:ph type="sldNum" idx="12"/>
          </p:nvPr>
        </p:nvSpPr>
        <p:spPr>
          <a:xfrm>
            <a:off x="8490250" y="4681009"/>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dk2"/>
        </a:solidFill>
        <a:effectLst/>
      </p:bgPr>
    </p:bg>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90250" y="526350"/>
            <a:ext cx="5618700" cy="4090800"/>
          </a:xfrm>
          <a:prstGeom prst="rect">
            <a:avLst/>
          </a:prstGeom>
        </p:spPr>
        <p:txBody>
          <a:bodyPr wrap="square" lIns="91425" tIns="91425" rIns="91425" bIns="91425" anchor="ctr" anchorCtr="0"/>
          <a:lstStyle>
            <a:lvl1pPr lvl="0">
              <a:spcBef>
                <a:spcPts val="0"/>
              </a:spcBef>
              <a:buClr>
                <a:schemeClr val="lt1"/>
              </a:buClr>
              <a:buSzPct val="100000"/>
              <a:buFont typeface="Lato"/>
              <a:defRPr sz="4800" b="0">
                <a:solidFill>
                  <a:schemeClr val="lt1"/>
                </a:solidFill>
                <a:latin typeface="Lato"/>
                <a:ea typeface="Lato"/>
                <a:cs typeface="Lato"/>
                <a:sym typeface="Lato"/>
              </a:defRPr>
            </a:lvl1pPr>
            <a:lvl2pPr lvl="1">
              <a:spcBef>
                <a:spcPts val="0"/>
              </a:spcBef>
              <a:buClr>
                <a:schemeClr val="lt1"/>
              </a:buClr>
              <a:buSzPct val="100000"/>
              <a:buFont typeface="Lato"/>
              <a:defRPr sz="4800" b="0">
                <a:solidFill>
                  <a:schemeClr val="lt1"/>
                </a:solidFill>
                <a:latin typeface="Lato"/>
                <a:ea typeface="Lato"/>
                <a:cs typeface="Lato"/>
                <a:sym typeface="Lato"/>
              </a:defRPr>
            </a:lvl2pPr>
            <a:lvl3pPr lvl="2">
              <a:spcBef>
                <a:spcPts val="0"/>
              </a:spcBef>
              <a:buClr>
                <a:schemeClr val="lt1"/>
              </a:buClr>
              <a:buSzPct val="100000"/>
              <a:buFont typeface="Lato"/>
              <a:defRPr sz="4800" b="0">
                <a:solidFill>
                  <a:schemeClr val="lt1"/>
                </a:solidFill>
                <a:latin typeface="Lato"/>
                <a:ea typeface="Lato"/>
                <a:cs typeface="Lato"/>
                <a:sym typeface="Lato"/>
              </a:defRPr>
            </a:lvl3pPr>
            <a:lvl4pPr lvl="3">
              <a:spcBef>
                <a:spcPts val="0"/>
              </a:spcBef>
              <a:buClr>
                <a:schemeClr val="lt1"/>
              </a:buClr>
              <a:buSzPct val="100000"/>
              <a:buFont typeface="Lato"/>
              <a:defRPr sz="4800" b="0">
                <a:solidFill>
                  <a:schemeClr val="lt1"/>
                </a:solidFill>
                <a:latin typeface="Lato"/>
                <a:ea typeface="Lato"/>
                <a:cs typeface="Lato"/>
                <a:sym typeface="Lato"/>
              </a:defRPr>
            </a:lvl4pPr>
            <a:lvl5pPr lvl="4">
              <a:spcBef>
                <a:spcPts val="0"/>
              </a:spcBef>
              <a:buClr>
                <a:schemeClr val="lt1"/>
              </a:buClr>
              <a:buSzPct val="100000"/>
              <a:buFont typeface="Lato"/>
              <a:defRPr sz="4800" b="0">
                <a:solidFill>
                  <a:schemeClr val="lt1"/>
                </a:solidFill>
                <a:latin typeface="Lato"/>
                <a:ea typeface="Lato"/>
                <a:cs typeface="Lato"/>
                <a:sym typeface="Lato"/>
              </a:defRPr>
            </a:lvl5pPr>
            <a:lvl6pPr lvl="5">
              <a:spcBef>
                <a:spcPts val="0"/>
              </a:spcBef>
              <a:buClr>
                <a:schemeClr val="lt1"/>
              </a:buClr>
              <a:buSzPct val="100000"/>
              <a:buFont typeface="Lato"/>
              <a:defRPr sz="4800" b="0">
                <a:solidFill>
                  <a:schemeClr val="lt1"/>
                </a:solidFill>
                <a:latin typeface="Lato"/>
                <a:ea typeface="Lato"/>
                <a:cs typeface="Lato"/>
                <a:sym typeface="Lato"/>
              </a:defRPr>
            </a:lvl6pPr>
            <a:lvl7pPr lvl="6">
              <a:spcBef>
                <a:spcPts val="0"/>
              </a:spcBef>
              <a:buClr>
                <a:schemeClr val="lt1"/>
              </a:buClr>
              <a:buSzPct val="100000"/>
              <a:buFont typeface="Lato"/>
              <a:defRPr sz="4800" b="0">
                <a:solidFill>
                  <a:schemeClr val="lt1"/>
                </a:solidFill>
                <a:latin typeface="Lato"/>
                <a:ea typeface="Lato"/>
                <a:cs typeface="Lato"/>
                <a:sym typeface="Lato"/>
              </a:defRPr>
            </a:lvl7pPr>
            <a:lvl8pPr lvl="7">
              <a:spcBef>
                <a:spcPts val="0"/>
              </a:spcBef>
              <a:buClr>
                <a:schemeClr val="lt1"/>
              </a:buClr>
              <a:buSzPct val="100000"/>
              <a:buFont typeface="Lato"/>
              <a:defRPr sz="4800" b="0">
                <a:solidFill>
                  <a:schemeClr val="lt1"/>
                </a:solidFill>
                <a:latin typeface="Lato"/>
                <a:ea typeface="Lato"/>
                <a:cs typeface="Lato"/>
                <a:sym typeface="Lato"/>
              </a:defRPr>
            </a:lvl8pPr>
            <a:lvl9pPr lvl="8">
              <a:spcBef>
                <a:spcPts val="0"/>
              </a:spcBef>
              <a:buClr>
                <a:schemeClr val="lt1"/>
              </a:buClr>
              <a:buSzPct val="100000"/>
              <a:buFont typeface="Lato"/>
              <a:defRPr sz="4800" b="0">
                <a:solidFill>
                  <a:schemeClr val="lt1"/>
                </a:solidFill>
                <a:latin typeface="Lato"/>
                <a:ea typeface="Lato"/>
                <a:cs typeface="Lato"/>
                <a:sym typeface="Lato"/>
              </a:defRPr>
            </a:lvl9pPr>
          </a:lstStyle>
          <a:p>
            <a:endParaRPr/>
          </a:p>
        </p:txBody>
      </p:sp>
      <p:sp>
        <p:nvSpPr>
          <p:cNvPr id="37" name="Shape 37"/>
          <p:cNvSpPr txBox="1">
            <a:spLocks noGrp="1"/>
          </p:cNvSpPr>
          <p:nvPr>
            <p:ph type="sldNum" idx="12"/>
          </p:nvPr>
        </p:nvSpPr>
        <p:spPr>
          <a:xfrm>
            <a:off x="8490250" y="4681009"/>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8"/>
        <p:cNvGrpSpPr/>
        <p:nvPr/>
      </p:nvGrpSpPr>
      <p:grpSpPr>
        <a:xfrm>
          <a:off x="0" y="0"/>
          <a:ext cx="0" cy="0"/>
          <a:chOff x="0" y="0"/>
          <a:chExt cx="0" cy="0"/>
        </a:xfrm>
      </p:grpSpPr>
      <p:sp>
        <p:nvSpPr>
          <p:cNvPr id="39" name="Shape 39"/>
          <p:cNvSpPr/>
          <p:nvPr/>
        </p:nvSpPr>
        <p:spPr>
          <a:xfrm>
            <a:off x="4572000" y="-25"/>
            <a:ext cx="4572000" cy="5143500"/>
          </a:xfrm>
          <a:prstGeom prst="rect">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cxnSp>
        <p:nvCxnSpPr>
          <p:cNvPr id="40" name="Shape 40"/>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41" name="Shape 41"/>
          <p:cNvSpPr txBox="1">
            <a:spLocks noGrp="1"/>
          </p:cNvSpPr>
          <p:nvPr>
            <p:ph type="title"/>
          </p:nvPr>
        </p:nvSpPr>
        <p:spPr>
          <a:xfrm>
            <a:off x="265500" y="1107950"/>
            <a:ext cx="4045200" cy="1683600"/>
          </a:xfrm>
          <a:prstGeom prst="rect">
            <a:avLst/>
          </a:prstGeom>
        </p:spPr>
        <p:txBody>
          <a:bodyPr wrap="square"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42" name="Shape 42"/>
          <p:cNvSpPr txBox="1">
            <a:spLocks noGrp="1"/>
          </p:cNvSpPr>
          <p:nvPr>
            <p:ph type="subTitle" idx="1"/>
          </p:nvPr>
        </p:nvSpPr>
        <p:spPr>
          <a:xfrm>
            <a:off x="265500" y="2845201"/>
            <a:ext cx="4045200" cy="1345500"/>
          </a:xfrm>
          <a:prstGeom prst="rect">
            <a:avLst/>
          </a:prstGeom>
        </p:spPr>
        <p:txBody>
          <a:bodyPr wrap="square"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43" name="Shape 43"/>
          <p:cNvSpPr txBox="1">
            <a:spLocks noGrp="1"/>
          </p:cNvSpPr>
          <p:nvPr>
            <p:ph type="body" idx="2"/>
          </p:nvPr>
        </p:nvSpPr>
        <p:spPr>
          <a:xfrm>
            <a:off x="4939500" y="724200"/>
            <a:ext cx="3837000" cy="3695100"/>
          </a:xfrm>
          <a:prstGeom prst="rect">
            <a:avLst/>
          </a:prstGeom>
        </p:spPr>
        <p:txBody>
          <a:bodyPr wrap="square"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44" name="Shape 44"/>
          <p:cNvSpPr txBox="1">
            <a:spLocks noGrp="1"/>
          </p:cNvSpPr>
          <p:nvPr>
            <p:ph type="sldNum" idx="12"/>
          </p:nvPr>
        </p:nvSpPr>
        <p:spPr>
          <a:xfrm>
            <a:off x="8490250" y="4681009"/>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5"/>
        <p:cNvGrpSpPr/>
        <p:nvPr/>
      </p:nvGrpSpPr>
      <p:grpSpPr>
        <a:xfrm>
          <a:off x="0" y="0"/>
          <a:ext cx="0" cy="0"/>
          <a:chOff x="0" y="0"/>
          <a:chExt cx="0" cy="0"/>
        </a:xfrm>
      </p:grpSpPr>
      <p:sp>
        <p:nvSpPr>
          <p:cNvPr id="46" name="Shape 46"/>
          <p:cNvSpPr txBox="1">
            <a:spLocks noGrp="1"/>
          </p:cNvSpPr>
          <p:nvPr>
            <p:ph type="body" idx="1"/>
          </p:nvPr>
        </p:nvSpPr>
        <p:spPr>
          <a:xfrm>
            <a:off x="319500" y="4230575"/>
            <a:ext cx="5998800" cy="598800"/>
          </a:xfrm>
          <a:prstGeom prst="rect">
            <a:avLst/>
          </a:prstGeom>
        </p:spPr>
        <p:txBody>
          <a:bodyPr wrap="square" lIns="91425" tIns="91425" rIns="91425" bIns="91425" anchor="ctr" anchorCtr="0"/>
          <a:lstStyle>
            <a:lvl1pPr lvl="0">
              <a:lnSpc>
                <a:spcPct val="100000"/>
              </a:lnSpc>
              <a:spcBef>
                <a:spcPts val="0"/>
              </a:spcBef>
              <a:spcAft>
                <a:spcPts val="0"/>
              </a:spcAft>
              <a:buNone/>
              <a:defRPr/>
            </a:lvl1pPr>
          </a:lstStyle>
          <a:p>
            <a:endParaRPr/>
          </a:p>
        </p:txBody>
      </p:sp>
      <p:sp>
        <p:nvSpPr>
          <p:cNvPr id="47" name="Shape 47"/>
          <p:cNvSpPr txBox="1">
            <a:spLocks noGrp="1"/>
          </p:cNvSpPr>
          <p:nvPr>
            <p:ph type="sldNum" idx="12"/>
          </p:nvPr>
        </p:nvSpPr>
        <p:spPr>
          <a:xfrm>
            <a:off x="8490250" y="4681009"/>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coral">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391350"/>
            <a:ext cx="8520600" cy="626100"/>
          </a:xfrm>
          <a:prstGeom prst="rect">
            <a:avLst/>
          </a:prstGeom>
          <a:noFill/>
          <a:ln>
            <a:noFill/>
          </a:ln>
        </p:spPr>
        <p:txBody>
          <a:bodyPr wrap="square" lIns="91425" tIns="91425" rIns="91425" bIns="91425" anchor="t" anchorCtr="0"/>
          <a:lstStyle>
            <a:lvl1pPr lvl="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1pPr>
            <a:lvl2pPr lvl="1">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2pPr>
            <a:lvl3pPr lvl="2">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3pPr>
            <a:lvl4pPr lvl="3">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4pPr>
            <a:lvl5pPr lvl="4">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5pPr>
            <a:lvl6pPr lvl="5">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6pPr>
            <a:lvl7pPr lvl="6">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7pPr>
            <a:lvl8pPr lvl="7">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8pPr>
            <a:lvl9pPr lvl="8">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lstStyle>
            <a:lvl1pPr lvl="0">
              <a:lnSpc>
                <a:spcPct val="115000"/>
              </a:lnSpc>
              <a:spcBef>
                <a:spcPts val="0"/>
              </a:spcBef>
              <a:spcAft>
                <a:spcPts val="1600"/>
              </a:spcAft>
              <a:buClr>
                <a:schemeClr val="dk2"/>
              </a:buClr>
              <a:buSzPct val="100000"/>
              <a:buFont typeface="Lato"/>
              <a:buChar char="●"/>
              <a:defRPr sz="1800">
                <a:solidFill>
                  <a:schemeClr val="dk2"/>
                </a:solidFill>
                <a:latin typeface="Lato"/>
                <a:ea typeface="Lato"/>
                <a:cs typeface="Lato"/>
                <a:sym typeface="Lato"/>
              </a:defRPr>
            </a:lvl1pPr>
            <a:lvl2pPr lvl="1">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2pPr>
            <a:lvl3pPr lvl="2">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3pPr>
            <a:lvl4pPr lvl="3">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4pPr>
            <a:lvl5pPr lvl="4">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5pPr>
            <a:lvl6pPr lvl="5">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6pPr>
            <a:lvl7pPr lvl="6">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7pPr>
            <a:lvl8pPr lvl="7">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8pPr>
            <a:lvl9pPr lvl="8">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9pPr>
          </a:lstStyle>
          <a:p>
            <a:endParaRPr/>
          </a:p>
        </p:txBody>
      </p:sp>
      <p:sp>
        <p:nvSpPr>
          <p:cNvPr id="8" name="Shape 8"/>
          <p:cNvSpPr txBox="1">
            <a:spLocks noGrp="1"/>
          </p:cNvSpPr>
          <p:nvPr>
            <p:ph type="sldNum" idx="12"/>
          </p:nvPr>
        </p:nvSpPr>
        <p:spPr>
          <a:xfrm>
            <a:off x="8490250" y="4681009"/>
            <a:ext cx="548700" cy="393600"/>
          </a:xfrm>
          <a:prstGeom prst="rect">
            <a:avLst/>
          </a:prstGeom>
          <a:noFill/>
          <a:ln>
            <a:noFill/>
          </a:ln>
        </p:spPr>
        <p:txBody>
          <a:bodyPr wrap="square" lIns="91425" tIns="91425" rIns="91425" bIns="91425" anchor="ctr" anchorCtr="0">
            <a:noAutofit/>
          </a:bodyPr>
          <a:lstStyle/>
          <a:p>
            <a:pPr lvl="0" algn="r">
              <a:spcBef>
                <a:spcPts val="0"/>
              </a:spcBef>
              <a:buNone/>
            </a:pPr>
            <a:fld id="{00000000-1234-1234-1234-123412341234}" type="slidenum">
              <a:rPr lang="en" sz="1000">
                <a:solidFill>
                  <a:schemeClr val="dk2"/>
                </a:solidFill>
                <a:latin typeface="Lato"/>
                <a:ea typeface="Lato"/>
                <a:cs typeface="Lato"/>
                <a:sym typeface="Lato"/>
              </a:rPr>
              <a:t>‹#›</a:t>
            </a:fld>
            <a:endParaRPr lang="en" sz="1000">
              <a:solidFill>
                <a:schemeClr val="dk2"/>
              </a:solidFill>
              <a:latin typeface="Lato"/>
              <a:ea typeface="Lato"/>
              <a:cs typeface="Lato"/>
              <a:sym typeface="Lat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24.jpg"/><Relationship Id="rId5" Type="http://schemas.openxmlformats.org/officeDocument/2006/relationships/image" Target="../media/image23.jp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7.jpg"/></Relationships>
</file>

<file path=ppt/slides/_rels/slide1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9.jpg"/></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6.gif"/></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hyperlink" Target="http://www.burlo.trieste.it/"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2.jpg"/><Relationship Id="rId5" Type="http://schemas.openxmlformats.org/officeDocument/2006/relationships/image" Target="../media/image11.jp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subTitle" idx="1"/>
          </p:nvPr>
        </p:nvSpPr>
        <p:spPr>
          <a:xfrm>
            <a:off x="3096363" y="3266930"/>
            <a:ext cx="2951400" cy="701400"/>
          </a:xfrm>
          <a:prstGeom prst="rect">
            <a:avLst/>
          </a:prstGeom>
        </p:spPr>
        <p:txBody>
          <a:bodyPr wrap="square" lIns="91425" tIns="91425" rIns="91425" bIns="91425" anchor="b" anchorCtr="0">
            <a:noAutofit/>
          </a:bodyPr>
          <a:lstStyle/>
          <a:p>
            <a:pPr lvl="0">
              <a:spcBef>
                <a:spcPts val="0"/>
              </a:spcBef>
              <a:buNone/>
            </a:pPr>
            <a:r>
              <a:rPr lang="en" sz="1800" b="0">
                <a:latin typeface="Arial"/>
                <a:ea typeface="Arial"/>
                <a:cs typeface="Arial"/>
                <a:sym typeface="Arial"/>
              </a:rPr>
              <a:t>Обучающий маршрут в Катманду, Непал</a:t>
            </a:r>
          </a:p>
        </p:txBody>
      </p:sp>
      <p:pic>
        <p:nvPicPr>
          <p:cNvPr id="60" name="Shape 60" descr="logo.png"/>
          <p:cNvPicPr preferRelativeResize="0"/>
          <p:nvPr/>
        </p:nvPicPr>
        <p:blipFill>
          <a:blip r:embed="rId3">
            <a:alphaModFix/>
          </a:blip>
          <a:stretch>
            <a:fillRect/>
          </a:stretch>
        </p:blipFill>
        <p:spPr>
          <a:xfrm>
            <a:off x="405375" y="272125"/>
            <a:ext cx="1573225" cy="963199"/>
          </a:xfrm>
          <a:prstGeom prst="rect">
            <a:avLst/>
          </a:prstGeom>
          <a:noFill/>
          <a:ln>
            <a:noFill/>
          </a:ln>
        </p:spPr>
      </p:pic>
      <p:sp>
        <p:nvSpPr>
          <p:cNvPr id="61" name="Shape 61"/>
          <p:cNvSpPr txBox="1"/>
          <p:nvPr/>
        </p:nvSpPr>
        <p:spPr>
          <a:xfrm>
            <a:off x="3175950" y="1146450"/>
            <a:ext cx="2811900" cy="2083800"/>
          </a:xfrm>
          <a:prstGeom prst="rect">
            <a:avLst/>
          </a:prstGeom>
          <a:noFill/>
          <a:ln>
            <a:noFill/>
          </a:ln>
        </p:spPr>
        <p:txBody>
          <a:bodyPr wrap="square" lIns="91425" tIns="91425" rIns="91425" bIns="91425" anchor="t" anchorCtr="0">
            <a:noAutofit/>
          </a:bodyPr>
          <a:lstStyle/>
          <a:p>
            <a:pPr lvl="0" algn="ctr" rtl="0">
              <a:spcBef>
                <a:spcPts val="0"/>
              </a:spcBef>
              <a:buNone/>
            </a:pPr>
            <a:r>
              <a:rPr lang="en" sz="2400" b="1">
                <a:solidFill>
                  <a:srgbClr val="FFFFFF"/>
                </a:solidFill>
              </a:rPr>
              <a:t>Международный кодекс маркетинга заменителей грудного молока</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311700" y="179475"/>
            <a:ext cx="7878300" cy="626100"/>
          </a:xfrm>
          <a:prstGeom prst="rect">
            <a:avLst/>
          </a:prstGeom>
        </p:spPr>
        <p:txBody>
          <a:bodyPr wrap="square" lIns="91425" tIns="91425" rIns="91425" bIns="91425" anchor="t" anchorCtr="0">
            <a:noAutofit/>
          </a:bodyPr>
          <a:lstStyle/>
          <a:p>
            <a:pPr lvl="0">
              <a:spcBef>
                <a:spcPts val="0"/>
              </a:spcBef>
              <a:buNone/>
            </a:pPr>
            <a:r>
              <a:rPr lang="en">
                <a:latin typeface="Arial"/>
                <a:ea typeface="Arial"/>
                <a:cs typeface="Arial"/>
                <a:sym typeface="Arial"/>
              </a:rPr>
              <a:t>Опыт Камбоджи: статистика</a:t>
            </a:r>
          </a:p>
        </p:txBody>
      </p:sp>
      <p:pic>
        <p:nvPicPr>
          <p:cNvPr id="129" name="Shape 129"/>
          <p:cNvPicPr preferRelativeResize="0"/>
          <p:nvPr/>
        </p:nvPicPr>
        <p:blipFill rotWithShape="1">
          <a:blip r:embed="rId3">
            <a:alphaModFix/>
          </a:blip>
          <a:srcRect/>
          <a:stretch/>
        </p:blipFill>
        <p:spPr>
          <a:xfrm>
            <a:off x="1806976" y="882101"/>
            <a:ext cx="5252400" cy="3540000"/>
          </a:xfrm>
          <a:prstGeom prst="rect">
            <a:avLst/>
          </a:prstGeom>
          <a:noFill/>
          <a:ln>
            <a:noFill/>
          </a:ln>
        </p:spPr>
      </p:pic>
      <p:sp>
        <p:nvSpPr>
          <p:cNvPr id="130" name="Shape 130"/>
          <p:cNvSpPr txBox="1"/>
          <p:nvPr/>
        </p:nvSpPr>
        <p:spPr>
          <a:xfrm>
            <a:off x="2469475" y="4076800"/>
            <a:ext cx="1972800" cy="730500"/>
          </a:xfrm>
          <a:prstGeom prst="rect">
            <a:avLst/>
          </a:prstGeom>
          <a:noFill/>
          <a:ln>
            <a:noFill/>
          </a:ln>
        </p:spPr>
        <p:txBody>
          <a:bodyPr wrap="square" lIns="91425" tIns="91425" rIns="91425" bIns="91425" anchor="t" anchorCtr="0">
            <a:noAutofit/>
          </a:bodyPr>
          <a:lstStyle/>
          <a:p>
            <a:pPr lvl="0">
              <a:spcBef>
                <a:spcPts val="0"/>
              </a:spcBef>
              <a:buNone/>
            </a:pPr>
            <a:r>
              <a:rPr lang="en"/>
              <a:t>ИВ среди детей 12-24 мес</a:t>
            </a:r>
          </a:p>
        </p:txBody>
      </p:sp>
      <p:sp>
        <p:nvSpPr>
          <p:cNvPr id="131" name="Shape 131"/>
          <p:cNvSpPr txBox="1"/>
          <p:nvPr/>
        </p:nvSpPr>
        <p:spPr>
          <a:xfrm>
            <a:off x="5209275" y="4054900"/>
            <a:ext cx="1958100" cy="774300"/>
          </a:xfrm>
          <a:prstGeom prst="rect">
            <a:avLst/>
          </a:prstGeom>
          <a:noFill/>
          <a:ln>
            <a:noFill/>
          </a:ln>
        </p:spPr>
        <p:txBody>
          <a:bodyPr wrap="square" lIns="91425" tIns="91425" rIns="91425" bIns="91425" anchor="t" anchorCtr="0">
            <a:noAutofit/>
          </a:bodyPr>
          <a:lstStyle/>
          <a:p>
            <a:pPr lvl="0">
              <a:spcBef>
                <a:spcPts val="0"/>
              </a:spcBef>
              <a:buNone/>
            </a:pPr>
            <a:r>
              <a:rPr lang="en"/>
              <a:t>Использование смеси среди детей 0-6 мес</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311700" y="391350"/>
            <a:ext cx="8520600" cy="626100"/>
          </a:xfrm>
          <a:prstGeom prst="rect">
            <a:avLst/>
          </a:prstGeom>
        </p:spPr>
        <p:txBody>
          <a:bodyPr wrap="square" lIns="91425" tIns="91425" rIns="91425" bIns="91425" anchor="t" anchorCtr="0">
            <a:noAutofit/>
          </a:bodyPr>
          <a:lstStyle/>
          <a:p>
            <a:pPr lvl="0">
              <a:spcBef>
                <a:spcPts val="0"/>
              </a:spcBef>
              <a:buNone/>
            </a:pPr>
            <a:r>
              <a:rPr lang="en">
                <a:latin typeface="Arial"/>
                <a:ea typeface="Arial"/>
                <a:cs typeface="Arial"/>
                <a:sym typeface="Arial"/>
              </a:rPr>
              <a:t>Опыт Камбоджи: анализ закона</a:t>
            </a:r>
          </a:p>
        </p:txBody>
      </p:sp>
      <p:pic>
        <p:nvPicPr>
          <p:cNvPr id="137" name="Shape 137" descr="image15.png"/>
          <p:cNvPicPr preferRelativeResize="0"/>
          <p:nvPr/>
        </p:nvPicPr>
        <p:blipFill>
          <a:blip r:embed="rId3">
            <a:alphaModFix/>
          </a:blip>
          <a:stretch>
            <a:fillRect/>
          </a:stretch>
        </p:blipFill>
        <p:spPr>
          <a:xfrm>
            <a:off x="845100" y="1199075"/>
            <a:ext cx="7453795" cy="38212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311700" y="391350"/>
            <a:ext cx="8520600" cy="626100"/>
          </a:xfrm>
          <a:prstGeom prst="rect">
            <a:avLst/>
          </a:prstGeom>
        </p:spPr>
        <p:txBody>
          <a:bodyPr wrap="square" lIns="91425" tIns="91425" rIns="91425" bIns="91425" anchor="t" anchorCtr="0">
            <a:noAutofit/>
          </a:bodyPr>
          <a:lstStyle/>
          <a:p>
            <a:pPr lvl="0">
              <a:spcBef>
                <a:spcPts val="0"/>
              </a:spcBef>
              <a:buNone/>
            </a:pPr>
            <a:r>
              <a:rPr lang="en">
                <a:latin typeface="Arial"/>
                <a:ea typeface="Arial"/>
                <a:cs typeface="Arial"/>
                <a:sym typeface="Arial"/>
              </a:rPr>
              <a:t>Опыт Камбоджи: %рекламы</a:t>
            </a:r>
          </a:p>
        </p:txBody>
      </p:sp>
      <p:pic>
        <p:nvPicPr>
          <p:cNvPr id="143" name="Shape 143" descr="image15.png"/>
          <p:cNvPicPr preferRelativeResize="0"/>
          <p:nvPr/>
        </p:nvPicPr>
        <p:blipFill>
          <a:blip r:embed="rId3">
            <a:alphaModFix/>
          </a:blip>
          <a:stretch>
            <a:fillRect/>
          </a:stretch>
        </p:blipFill>
        <p:spPr>
          <a:xfrm>
            <a:off x="642925" y="1169850"/>
            <a:ext cx="8110550" cy="33432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Shape 148"/>
          <p:cNvSpPr txBox="1">
            <a:spLocks noGrp="1"/>
          </p:cNvSpPr>
          <p:nvPr>
            <p:ph type="title"/>
          </p:nvPr>
        </p:nvSpPr>
        <p:spPr>
          <a:xfrm>
            <a:off x="311700" y="391350"/>
            <a:ext cx="8520600" cy="626100"/>
          </a:xfrm>
          <a:prstGeom prst="rect">
            <a:avLst/>
          </a:prstGeom>
        </p:spPr>
        <p:txBody>
          <a:bodyPr wrap="square" lIns="91425" tIns="91425" rIns="91425" bIns="91425" anchor="t" anchorCtr="0">
            <a:noAutofit/>
          </a:bodyPr>
          <a:lstStyle/>
          <a:p>
            <a:pPr lvl="0">
              <a:spcBef>
                <a:spcPts val="0"/>
              </a:spcBef>
              <a:buNone/>
            </a:pPr>
            <a:r>
              <a:rPr lang="en">
                <a:latin typeface="Arial"/>
                <a:ea typeface="Arial"/>
                <a:cs typeface="Arial"/>
                <a:sym typeface="Arial"/>
              </a:rPr>
              <a:t>Опыт Камбоджи: система мониторинга</a:t>
            </a:r>
          </a:p>
        </p:txBody>
      </p:sp>
      <p:sp>
        <p:nvSpPr>
          <p:cNvPr id="149" name="Shape 149"/>
          <p:cNvSpPr/>
          <p:nvPr/>
        </p:nvSpPr>
        <p:spPr>
          <a:xfrm>
            <a:off x="1058299" y="1261609"/>
            <a:ext cx="408900" cy="3341400"/>
          </a:xfrm>
          <a:prstGeom prst="rightBrace">
            <a:avLst>
              <a:gd name="adj1" fmla="val 8333"/>
              <a:gd name="adj2" fmla="val 50000"/>
            </a:avLst>
          </a:prstGeom>
          <a:noFill/>
          <a:ln w="19050" cap="flat" cmpd="sng">
            <a:solidFill>
              <a:srgbClr val="666666"/>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None/>
            </a:pPr>
            <a:endParaRPr sz="1800">
              <a:solidFill>
                <a:srgbClr val="000000"/>
              </a:solidFill>
              <a:latin typeface="Arial"/>
              <a:ea typeface="Arial"/>
              <a:cs typeface="Arial"/>
              <a:sym typeface="Arial"/>
            </a:endParaRPr>
          </a:p>
        </p:txBody>
      </p:sp>
      <p:sp>
        <p:nvSpPr>
          <p:cNvPr id="150" name="Shape 150"/>
          <p:cNvSpPr/>
          <p:nvPr/>
        </p:nvSpPr>
        <p:spPr>
          <a:xfrm>
            <a:off x="1627190" y="1261612"/>
            <a:ext cx="1511100" cy="1586400"/>
          </a:xfrm>
          <a:prstGeom prst="roundRect">
            <a:avLst>
              <a:gd name="adj" fmla="val 16667"/>
            </a:avLst>
          </a:prstGeom>
          <a:solidFill>
            <a:srgbClr val="FFFFFF"/>
          </a:solidFill>
          <a:ln w="38100" cap="flat" cmpd="sng">
            <a:solidFill>
              <a:srgbClr val="666666"/>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None/>
            </a:pPr>
            <a:endParaRPr sz="1800">
              <a:solidFill>
                <a:srgbClr val="FFFFFF"/>
              </a:solidFill>
              <a:latin typeface="Arial"/>
              <a:ea typeface="Arial"/>
              <a:cs typeface="Arial"/>
              <a:sym typeface="Arial"/>
            </a:endParaRPr>
          </a:p>
        </p:txBody>
      </p:sp>
      <p:sp>
        <p:nvSpPr>
          <p:cNvPr id="151" name="Shape 151"/>
          <p:cNvSpPr/>
          <p:nvPr/>
        </p:nvSpPr>
        <p:spPr>
          <a:xfrm>
            <a:off x="1605415" y="2848012"/>
            <a:ext cx="1511100" cy="1586400"/>
          </a:xfrm>
          <a:prstGeom prst="roundRect">
            <a:avLst>
              <a:gd name="adj" fmla="val 16667"/>
            </a:avLst>
          </a:prstGeom>
          <a:solidFill>
            <a:srgbClr val="FFFFFF"/>
          </a:solidFill>
          <a:ln w="38100" cap="flat" cmpd="sng">
            <a:solidFill>
              <a:srgbClr val="666666"/>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None/>
            </a:pPr>
            <a:endParaRPr sz="1800">
              <a:solidFill>
                <a:srgbClr val="FFFFFF"/>
              </a:solidFill>
              <a:latin typeface="Arial"/>
              <a:ea typeface="Arial"/>
              <a:cs typeface="Arial"/>
              <a:sym typeface="Arial"/>
            </a:endParaRPr>
          </a:p>
        </p:txBody>
      </p:sp>
      <p:sp>
        <p:nvSpPr>
          <p:cNvPr id="152" name="Shape 152"/>
          <p:cNvSpPr/>
          <p:nvPr/>
        </p:nvSpPr>
        <p:spPr>
          <a:xfrm>
            <a:off x="3102340" y="2848012"/>
            <a:ext cx="1511100" cy="1586400"/>
          </a:xfrm>
          <a:prstGeom prst="roundRect">
            <a:avLst>
              <a:gd name="adj" fmla="val 16667"/>
            </a:avLst>
          </a:prstGeom>
          <a:solidFill>
            <a:srgbClr val="FFFFFF"/>
          </a:solidFill>
          <a:ln w="38100" cap="flat" cmpd="sng">
            <a:solidFill>
              <a:srgbClr val="666666"/>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None/>
            </a:pPr>
            <a:endParaRPr sz="1800">
              <a:solidFill>
                <a:srgbClr val="FFFFFF"/>
              </a:solidFill>
              <a:latin typeface="Arial"/>
              <a:ea typeface="Arial"/>
              <a:cs typeface="Arial"/>
              <a:sym typeface="Arial"/>
            </a:endParaRPr>
          </a:p>
        </p:txBody>
      </p:sp>
      <p:sp>
        <p:nvSpPr>
          <p:cNvPr id="153" name="Shape 153"/>
          <p:cNvSpPr/>
          <p:nvPr/>
        </p:nvSpPr>
        <p:spPr>
          <a:xfrm>
            <a:off x="3102353" y="1261612"/>
            <a:ext cx="1511100" cy="1586400"/>
          </a:xfrm>
          <a:prstGeom prst="roundRect">
            <a:avLst>
              <a:gd name="adj" fmla="val 16667"/>
            </a:avLst>
          </a:prstGeom>
          <a:solidFill>
            <a:srgbClr val="FFFFFF"/>
          </a:solidFill>
          <a:ln w="38100" cap="flat" cmpd="sng">
            <a:solidFill>
              <a:srgbClr val="666666"/>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None/>
            </a:pPr>
            <a:endParaRPr sz="1800">
              <a:solidFill>
                <a:srgbClr val="FFFFFF"/>
              </a:solidFill>
              <a:latin typeface="Arial"/>
              <a:ea typeface="Arial"/>
              <a:cs typeface="Arial"/>
              <a:sym typeface="Arial"/>
            </a:endParaRPr>
          </a:p>
        </p:txBody>
      </p:sp>
      <p:sp>
        <p:nvSpPr>
          <p:cNvPr id="154" name="Shape 154"/>
          <p:cNvSpPr/>
          <p:nvPr/>
        </p:nvSpPr>
        <p:spPr>
          <a:xfrm>
            <a:off x="4728579" y="1207084"/>
            <a:ext cx="408900" cy="3341400"/>
          </a:xfrm>
          <a:prstGeom prst="rightBrace">
            <a:avLst>
              <a:gd name="adj1" fmla="val 8333"/>
              <a:gd name="adj2" fmla="val 50000"/>
            </a:avLst>
          </a:prstGeom>
          <a:noFill/>
          <a:ln w="19050" cap="flat" cmpd="sng">
            <a:solidFill>
              <a:srgbClr val="666666"/>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None/>
            </a:pPr>
            <a:endParaRPr sz="1800">
              <a:solidFill>
                <a:srgbClr val="000000"/>
              </a:solidFill>
              <a:latin typeface="Arial"/>
              <a:ea typeface="Arial"/>
              <a:cs typeface="Arial"/>
              <a:sym typeface="Arial"/>
            </a:endParaRPr>
          </a:p>
        </p:txBody>
      </p:sp>
      <p:sp>
        <p:nvSpPr>
          <p:cNvPr id="155" name="Shape 155"/>
          <p:cNvSpPr/>
          <p:nvPr/>
        </p:nvSpPr>
        <p:spPr>
          <a:xfrm>
            <a:off x="5157382" y="1272086"/>
            <a:ext cx="3880800" cy="1368300"/>
          </a:xfrm>
          <a:prstGeom prst="roundRect">
            <a:avLst>
              <a:gd name="adj" fmla="val 16667"/>
            </a:avLst>
          </a:prstGeom>
          <a:noFill/>
          <a:ln w="25400" cap="flat" cmpd="sng">
            <a:solidFill>
              <a:srgbClr val="666666"/>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None/>
            </a:pPr>
            <a:endParaRPr sz="1800">
              <a:solidFill>
                <a:srgbClr val="FFFFFF"/>
              </a:solidFill>
              <a:latin typeface="Arial"/>
              <a:ea typeface="Arial"/>
              <a:cs typeface="Arial"/>
              <a:sym typeface="Arial"/>
            </a:endParaRPr>
          </a:p>
        </p:txBody>
      </p:sp>
      <p:sp>
        <p:nvSpPr>
          <p:cNvPr id="156" name="Shape 156"/>
          <p:cNvSpPr/>
          <p:nvPr/>
        </p:nvSpPr>
        <p:spPr>
          <a:xfrm>
            <a:off x="5144603" y="3040531"/>
            <a:ext cx="3871200" cy="1440900"/>
          </a:xfrm>
          <a:prstGeom prst="roundRect">
            <a:avLst>
              <a:gd name="adj" fmla="val 16667"/>
            </a:avLst>
          </a:prstGeom>
          <a:noFill/>
          <a:ln w="25400" cap="flat" cmpd="sng">
            <a:solidFill>
              <a:srgbClr val="666666"/>
            </a:solidFill>
            <a:prstDash val="solid"/>
            <a:round/>
            <a:headEnd type="none" w="med" len="med"/>
            <a:tailEnd type="none" w="med" len="med"/>
          </a:ln>
        </p:spPr>
        <p:txBody>
          <a:bodyPr wrap="square" lIns="91425" tIns="45700" rIns="91425" bIns="45700" anchor="ctr" anchorCtr="0">
            <a:noAutofit/>
          </a:bodyPr>
          <a:lstStyle/>
          <a:p>
            <a:pPr lvl="0" rtl="0">
              <a:spcBef>
                <a:spcPts val="0"/>
              </a:spcBef>
              <a:buNone/>
            </a:pPr>
            <a:endParaRPr>
              <a:solidFill>
                <a:srgbClr val="3F3F3F"/>
              </a:solidFill>
            </a:endParaRPr>
          </a:p>
          <a:p>
            <a:pPr marL="285750" lvl="0" indent="-273050" rtl="0">
              <a:spcBef>
                <a:spcPts val="0"/>
              </a:spcBef>
              <a:buClr>
                <a:srgbClr val="3F3F3F"/>
              </a:buClr>
              <a:buSzPct val="100000"/>
              <a:buChar char="•"/>
            </a:pPr>
            <a:r>
              <a:rPr lang="en" sz="1200">
                <a:solidFill>
                  <a:srgbClr val="3F3F3F"/>
                </a:solidFill>
              </a:rPr>
              <a:t>Мониторинг исполнения закона</a:t>
            </a:r>
          </a:p>
          <a:p>
            <a:pPr marL="285750" lvl="0" indent="-273050" rtl="0">
              <a:spcBef>
                <a:spcPts val="0"/>
              </a:spcBef>
              <a:buClr>
                <a:srgbClr val="3F3F3F"/>
              </a:buClr>
              <a:buSzPct val="100000"/>
              <a:buChar char="•"/>
            </a:pPr>
            <a:r>
              <a:rPr lang="en" sz="1200">
                <a:solidFill>
                  <a:srgbClr val="3F3F3F"/>
                </a:solidFill>
              </a:rPr>
              <a:t>Обзор и сортировка сообщений о нарушениях действительно ли они являются нарушениями</a:t>
            </a:r>
          </a:p>
          <a:p>
            <a:pPr marL="285750" lvl="0" indent="-273050" rtl="0">
              <a:spcBef>
                <a:spcPts val="0"/>
              </a:spcBef>
              <a:buClr>
                <a:srgbClr val="3F3F3F"/>
              </a:buClr>
              <a:buSzPct val="100000"/>
              <a:buChar char="•"/>
            </a:pPr>
            <a:r>
              <a:rPr lang="en" sz="1200">
                <a:solidFill>
                  <a:srgbClr val="3F3F3F"/>
                </a:solidFill>
              </a:rPr>
              <a:t>Обеспечение исполнения системы мониторинга</a:t>
            </a:r>
          </a:p>
        </p:txBody>
      </p:sp>
      <p:sp>
        <p:nvSpPr>
          <p:cNvPr id="157" name="Shape 157"/>
          <p:cNvSpPr/>
          <p:nvPr/>
        </p:nvSpPr>
        <p:spPr>
          <a:xfrm>
            <a:off x="5953200" y="1075575"/>
            <a:ext cx="2362200" cy="553800"/>
          </a:xfrm>
          <a:prstGeom prst="rect">
            <a:avLst/>
          </a:prstGeom>
          <a:solidFill>
            <a:srgbClr val="666666"/>
          </a:solidFill>
          <a:ln w="25400" cap="flat" cmpd="sng">
            <a:solidFill>
              <a:srgbClr val="E06666"/>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SzPct val="25000"/>
              <a:buNone/>
            </a:pPr>
            <a:r>
              <a:rPr lang="en" sz="1600" b="1">
                <a:solidFill>
                  <a:srgbClr val="FFFFFF"/>
                </a:solidFill>
              </a:rPr>
              <a:t>Комитет по контролю</a:t>
            </a:r>
            <a:r>
              <a:rPr lang="en" sz="1600">
                <a:solidFill>
                  <a:srgbClr val="FFFFFF"/>
                </a:solidFill>
                <a:latin typeface="Arial"/>
                <a:ea typeface="Arial"/>
                <a:cs typeface="Arial"/>
                <a:sym typeface="Arial"/>
              </a:rPr>
              <a:t> </a:t>
            </a:r>
          </a:p>
        </p:txBody>
      </p:sp>
      <p:sp>
        <p:nvSpPr>
          <p:cNvPr id="158" name="Shape 158"/>
          <p:cNvSpPr/>
          <p:nvPr/>
        </p:nvSpPr>
        <p:spPr>
          <a:xfrm>
            <a:off x="5899100" y="2770813"/>
            <a:ext cx="2362200" cy="552600"/>
          </a:xfrm>
          <a:prstGeom prst="rect">
            <a:avLst/>
          </a:prstGeom>
          <a:solidFill>
            <a:srgbClr val="666666"/>
          </a:solidFill>
          <a:ln w="25400" cap="flat" cmpd="sng">
            <a:solidFill>
              <a:srgbClr val="E06666"/>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SzPct val="25000"/>
              <a:buNone/>
            </a:pPr>
            <a:r>
              <a:rPr lang="en" sz="1600" b="1">
                <a:solidFill>
                  <a:srgbClr val="FFFFFF"/>
                </a:solidFill>
              </a:rPr>
              <a:t>Исполнительная рабочая группа</a:t>
            </a:r>
            <a:r>
              <a:rPr lang="en" sz="1600" b="1">
                <a:solidFill>
                  <a:srgbClr val="FFFFFF"/>
                </a:solidFill>
                <a:latin typeface="Arial"/>
                <a:ea typeface="Arial"/>
                <a:cs typeface="Arial"/>
                <a:sym typeface="Arial"/>
              </a:rPr>
              <a:t> </a:t>
            </a:r>
          </a:p>
        </p:txBody>
      </p:sp>
      <p:pic>
        <p:nvPicPr>
          <p:cNvPr id="159" name="Shape 159"/>
          <p:cNvPicPr preferRelativeResize="0"/>
          <p:nvPr/>
        </p:nvPicPr>
        <p:blipFill rotWithShape="1">
          <a:blip r:embed="rId3">
            <a:alphaModFix/>
          </a:blip>
          <a:srcRect/>
          <a:stretch/>
        </p:blipFill>
        <p:spPr>
          <a:xfrm>
            <a:off x="1958048" y="1372890"/>
            <a:ext cx="805862" cy="786792"/>
          </a:xfrm>
          <a:prstGeom prst="rect">
            <a:avLst/>
          </a:prstGeom>
          <a:noFill/>
          <a:ln>
            <a:noFill/>
          </a:ln>
        </p:spPr>
      </p:pic>
      <p:sp>
        <p:nvSpPr>
          <p:cNvPr id="160" name="Shape 160"/>
          <p:cNvSpPr txBox="1"/>
          <p:nvPr/>
        </p:nvSpPr>
        <p:spPr>
          <a:xfrm>
            <a:off x="1627200" y="2203300"/>
            <a:ext cx="1475100" cy="409200"/>
          </a:xfrm>
          <a:prstGeom prst="rect">
            <a:avLst/>
          </a:prstGeom>
          <a:noFill/>
          <a:ln>
            <a:noFill/>
          </a:ln>
        </p:spPr>
        <p:txBody>
          <a:bodyPr wrap="square" lIns="91425" tIns="91425" rIns="91425" bIns="91425" anchor="t" anchorCtr="0">
            <a:noAutofit/>
          </a:bodyPr>
          <a:lstStyle/>
          <a:p>
            <a:pPr lvl="0">
              <a:spcBef>
                <a:spcPts val="0"/>
              </a:spcBef>
              <a:buNone/>
            </a:pPr>
            <a:r>
              <a:rPr lang="en" sz="1100" b="1"/>
              <a:t>Министерство здравоохранения</a:t>
            </a:r>
          </a:p>
        </p:txBody>
      </p:sp>
      <p:pic>
        <p:nvPicPr>
          <p:cNvPr id="161" name="Shape 161"/>
          <p:cNvPicPr preferRelativeResize="0"/>
          <p:nvPr/>
        </p:nvPicPr>
        <p:blipFill rotWithShape="1">
          <a:blip r:embed="rId4">
            <a:alphaModFix/>
          </a:blip>
          <a:srcRect/>
          <a:stretch/>
        </p:blipFill>
        <p:spPr>
          <a:xfrm>
            <a:off x="3473093" y="1372051"/>
            <a:ext cx="769620" cy="788452"/>
          </a:xfrm>
          <a:prstGeom prst="rect">
            <a:avLst/>
          </a:prstGeom>
          <a:noFill/>
          <a:ln>
            <a:noFill/>
          </a:ln>
        </p:spPr>
      </p:pic>
      <p:sp>
        <p:nvSpPr>
          <p:cNvPr id="162" name="Shape 162"/>
          <p:cNvSpPr txBox="1"/>
          <p:nvPr/>
        </p:nvSpPr>
        <p:spPr>
          <a:xfrm>
            <a:off x="3222000" y="2174075"/>
            <a:ext cx="1337100" cy="484200"/>
          </a:xfrm>
          <a:prstGeom prst="rect">
            <a:avLst/>
          </a:prstGeom>
          <a:noFill/>
          <a:ln>
            <a:noFill/>
          </a:ln>
        </p:spPr>
        <p:txBody>
          <a:bodyPr wrap="square" lIns="91425" tIns="91425" rIns="91425" bIns="91425" anchor="t" anchorCtr="0">
            <a:noAutofit/>
          </a:bodyPr>
          <a:lstStyle/>
          <a:p>
            <a:pPr lvl="0">
              <a:spcBef>
                <a:spcPts val="0"/>
              </a:spcBef>
              <a:buNone/>
            </a:pPr>
            <a:r>
              <a:rPr lang="en" sz="1100" b="1"/>
              <a:t>Министерство финансов</a:t>
            </a:r>
          </a:p>
        </p:txBody>
      </p:sp>
      <p:pic>
        <p:nvPicPr>
          <p:cNvPr id="163" name="Shape 163"/>
          <p:cNvPicPr preferRelativeResize="0"/>
          <p:nvPr/>
        </p:nvPicPr>
        <p:blipFill rotWithShape="1">
          <a:blip r:embed="rId5">
            <a:alphaModFix/>
          </a:blip>
          <a:srcRect/>
          <a:stretch/>
        </p:blipFill>
        <p:spPr>
          <a:xfrm>
            <a:off x="2015489" y="3160901"/>
            <a:ext cx="734521" cy="709707"/>
          </a:xfrm>
          <a:prstGeom prst="rect">
            <a:avLst/>
          </a:prstGeom>
          <a:noFill/>
          <a:ln>
            <a:noFill/>
          </a:ln>
        </p:spPr>
      </p:pic>
      <p:sp>
        <p:nvSpPr>
          <p:cNvPr id="164" name="Shape 164"/>
          <p:cNvSpPr txBox="1"/>
          <p:nvPr/>
        </p:nvSpPr>
        <p:spPr>
          <a:xfrm>
            <a:off x="1627200" y="3886850"/>
            <a:ext cx="1475100" cy="409200"/>
          </a:xfrm>
          <a:prstGeom prst="rect">
            <a:avLst/>
          </a:prstGeom>
          <a:noFill/>
          <a:ln>
            <a:noFill/>
          </a:ln>
        </p:spPr>
        <p:txBody>
          <a:bodyPr wrap="square" lIns="91425" tIns="91425" rIns="91425" bIns="91425" anchor="t" anchorCtr="0">
            <a:noAutofit/>
          </a:bodyPr>
          <a:lstStyle/>
          <a:p>
            <a:pPr lvl="0">
              <a:spcBef>
                <a:spcPts val="0"/>
              </a:spcBef>
              <a:buNone/>
            </a:pPr>
            <a:r>
              <a:rPr lang="en" sz="1100" b="1"/>
              <a:t>Министерство промышленности</a:t>
            </a:r>
          </a:p>
        </p:txBody>
      </p:sp>
      <p:pic>
        <p:nvPicPr>
          <p:cNvPr id="165" name="Shape 165"/>
          <p:cNvPicPr preferRelativeResize="0"/>
          <p:nvPr/>
        </p:nvPicPr>
        <p:blipFill rotWithShape="1">
          <a:blip r:embed="rId6">
            <a:alphaModFix/>
          </a:blip>
          <a:srcRect/>
          <a:stretch/>
        </p:blipFill>
        <p:spPr>
          <a:xfrm>
            <a:off x="3318075" y="3008495"/>
            <a:ext cx="1056544" cy="975999"/>
          </a:xfrm>
          <a:prstGeom prst="rect">
            <a:avLst/>
          </a:prstGeom>
          <a:noFill/>
          <a:ln>
            <a:noFill/>
          </a:ln>
        </p:spPr>
      </p:pic>
      <p:sp>
        <p:nvSpPr>
          <p:cNvPr id="166" name="Shape 166"/>
          <p:cNvSpPr txBox="1"/>
          <p:nvPr/>
        </p:nvSpPr>
        <p:spPr>
          <a:xfrm>
            <a:off x="3258525" y="3902500"/>
            <a:ext cx="1231800" cy="336000"/>
          </a:xfrm>
          <a:prstGeom prst="rect">
            <a:avLst/>
          </a:prstGeom>
          <a:noFill/>
          <a:ln>
            <a:noFill/>
          </a:ln>
        </p:spPr>
        <p:txBody>
          <a:bodyPr wrap="square" lIns="91425" tIns="91425" rIns="91425" bIns="91425" anchor="t" anchorCtr="0">
            <a:noAutofit/>
          </a:bodyPr>
          <a:lstStyle/>
          <a:p>
            <a:pPr lvl="0">
              <a:spcBef>
                <a:spcPts val="0"/>
              </a:spcBef>
              <a:buNone/>
            </a:pPr>
            <a:r>
              <a:rPr lang="en" sz="1100" b="1"/>
              <a:t>Министерство информации</a:t>
            </a:r>
          </a:p>
        </p:txBody>
      </p:sp>
      <p:sp>
        <p:nvSpPr>
          <p:cNvPr id="167" name="Shape 167"/>
          <p:cNvSpPr/>
          <p:nvPr/>
        </p:nvSpPr>
        <p:spPr>
          <a:xfrm>
            <a:off x="2031088" y="2693863"/>
            <a:ext cx="2171400" cy="367800"/>
          </a:xfrm>
          <a:prstGeom prst="rect">
            <a:avLst/>
          </a:prstGeom>
          <a:solidFill>
            <a:srgbClr val="666666"/>
          </a:solidFill>
          <a:ln w="25400" cap="flat" cmpd="sng">
            <a:solidFill>
              <a:srgbClr val="E06666"/>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SzPct val="25000"/>
              <a:buNone/>
            </a:pPr>
            <a:r>
              <a:rPr lang="en" sz="1600" b="1">
                <a:solidFill>
                  <a:srgbClr val="FFFFFF"/>
                </a:solidFill>
              </a:rPr>
              <a:t>Надзорный совет</a:t>
            </a:r>
          </a:p>
        </p:txBody>
      </p:sp>
      <p:sp>
        <p:nvSpPr>
          <p:cNvPr id="168" name="Shape 168"/>
          <p:cNvSpPr txBox="1"/>
          <p:nvPr/>
        </p:nvSpPr>
        <p:spPr>
          <a:xfrm>
            <a:off x="438375" y="2286800"/>
            <a:ext cx="4208400" cy="491100"/>
          </a:xfrm>
          <a:prstGeom prst="rect">
            <a:avLst/>
          </a:prstGeom>
          <a:noFill/>
          <a:ln>
            <a:noFill/>
          </a:ln>
        </p:spPr>
        <p:txBody>
          <a:bodyPr wrap="square" lIns="91425" tIns="91425" rIns="91425" bIns="91425" anchor="t" anchorCtr="0">
            <a:noAutofit/>
          </a:bodyPr>
          <a:lstStyle/>
          <a:p>
            <a:pPr lvl="0">
              <a:spcBef>
                <a:spcPts val="0"/>
              </a:spcBef>
              <a:buNone/>
            </a:pPr>
            <a:endParaRPr/>
          </a:p>
        </p:txBody>
      </p:sp>
      <p:sp>
        <p:nvSpPr>
          <p:cNvPr id="169" name="Shape 169"/>
          <p:cNvSpPr txBox="1"/>
          <p:nvPr/>
        </p:nvSpPr>
        <p:spPr>
          <a:xfrm flipH="1">
            <a:off x="182700" y="2152975"/>
            <a:ext cx="1109700" cy="1788300"/>
          </a:xfrm>
          <a:prstGeom prst="rect">
            <a:avLst/>
          </a:prstGeom>
          <a:noFill/>
          <a:ln>
            <a:noFill/>
          </a:ln>
        </p:spPr>
        <p:txBody>
          <a:bodyPr wrap="square" lIns="91425" tIns="91425" rIns="91425" bIns="91425" anchor="t" anchorCtr="0">
            <a:noAutofit/>
          </a:bodyPr>
          <a:lstStyle/>
          <a:p>
            <a:pPr lvl="0">
              <a:spcBef>
                <a:spcPts val="0"/>
              </a:spcBef>
              <a:buNone/>
            </a:pPr>
            <a:r>
              <a:rPr lang="en"/>
              <a:t>Совет по развитию сельского хозяйства и сельских районов</a:t>
            </a:r>
          </a:p>
        </p:txBody>
      </p:sp>
      <p:sp>
        <p:nvSpPr>
          <p:cNvPr id="170" name="Shape 170"/>
          <p:cNvSpPr txBox="1"/>
          <p:nvPr/>
        </p:nvSpPr>
        <p:spPr>
          <a:xfrm>
            <a:off x="5306950" y="1557375"/>
            <a:ext cx="3543300" cy="1083000"/>
          </a:xfrm>
          <a:prstGeom prst="rect">
            <a:avLst/>
          </a:prstGeom>
          <a:noFill/>
          <a:ln>
            <a:noFill/>
          </a:ln>
        </p:spPr>
        <p:txBody>
          <a:bodyPr wrap="square" lIns="91425" tIns="91425" rIns="91425" bIns="91425" anchor="t" anchorCtr="0">
            <a:noAutofit/>
          </a:bodyPr>
          <a:lstStyle/>
          <a:p>
            <a:pPr lvl="0" algn="ctr">
              <a:spcBef>
                <a:spcPts val="0"/>
              </a:spcBef>
              <a:buNone/>
            </a:pPr>
            <a:r>
              <a:rPr lang="en"/>
              <a:t>Обзор, сортировка и утверждение </a:t>
            </a:r>
            <a:r>
              <a:rPr lang="en">
                <a:solidFill>
                  <a:srgbClr val="666666"/>
                </a:solidFill>
              </a:rPr>
              <a:t>содержания рекламы, рекламных материалов и других запросов,связанных с законом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Shape 175"/>
          <p:cNvSpPr txBox="1">
            <a:spLocks noGrp="1"/>
          </p:cNvSpPr>
          <p:nvPr>
            <p:ph type="title"/>
          </p:nvPr>
        </p:nvSpPr>
        <p:spPr>
          <a:xfrm>
            <a:off x="311700" y="391350"/>
            <a:ext cx="8520600" cy="626100"/>
          </a:xfrm>
          <a:prstGeom prst="rect">
            <a:avLst/>
          </a:prstGeom>
        </p:spPr>
        <p:txBody>
          <a:bodyPr wrap="square" lIns="91425" tIns="91425" rIns="91425" bIns="91425" anchor="t" anchorCtr="0">
            <a:noAutofit/>
          </a:bodyPr>
          <a:lstStyle/>
          <a:p>
            <a:pPr lvl="0">
              <a:spcBef>
                <a:spcPts val="0"/>
              </a:spcBef>
              <a:buNone/>
            </a:pPr>
            <a:r>
              <a:rPr lang="en" sz="3000">
                <a:latin typeface="Arial"/>
                <a:ea typeface="Arial"/>
                <a:cs typeface="Arial"/>
                <a:sym typeface="Arial"/>
              </a:rPr>
              <a:t>Внедрение пилотной системы мониторинга</a:t>
            </a:r>
          </a:p>
        </p:txBody>
      </p:sp>
      <p:pic>
        <p:nvPicPr>
          <p:cNvPr id="176" name="Shape 176"/>
          <p:cNvPicPr preferRelativeResize="0"/>
          <p:nvPr/>
        </p:nvPicPr>
        <p:blipFill rotWithShape="1">
          <a:blip r:embed="rId3">
            <a:alphaModFix/>
          </a:blip>
          <a:srcRect/>
          <a:stretch/>
        </p:blipFill>
        <p:spPr>
          <a:xfrm>
            <a:off x="6430025" y="1103225"/>
            <a:ext cx="2460724" cy="3670274"/>
          </a:xfrm>
          <a:prstGeom prst="rect">
            <a:avLst/>
          </a:prstGeom>
          <a:noFill/>
          <a:ln w="9525" cap="flat" cmpd="sng">
            <a:solidFill>
              <a:srgbClr val="000000"/>
            </a:solidFill>
            <a:prstDash val="solid"/>
            <a:round/>
            <a:headEnd type="none" w="med" len="med"/>
            <a:tailEnd type="none" w="med" len="med"/>
          </a:ln>
        </p:spPr>
      </p:pic>
      <p:sp>
        <p:nvSpPr>
          <p:cNvPr id="177" name="Shape 177"/>
          <p:cNvSpPr/>
          <p:nvPr/>
        </p:nvSpPr>
        <p:spPr>
          <a:xfrm>
            <a:off x="274000" y="1103226"/>
            <a:ext cx="5651100" cy="3908700"/>
          </a:xfrm>
          <a:prstGeom prst="rect">
            <a:avLst/>
          </a:prstGeom>
          <a:noFill/>
          <a:ln>
            <a:noFill/>
          </a:ln>
        </p:spPr>
        <p:txBody>
          <a:bodyPr wrap="square" lIns="91425" tIns="45700" rIns="91425" bIns="45700" anchor="t" anchorCtr="0">
            <a:noAutofit/>
          </a:bodyPr>
          <a:lstStyle/>
          <a:p>
            <a:pPr marL="0" marR="0" lvl="0" indent="0" algn="l" rtl="0">
              <a:spcBef>
                <a:spcPts val="0"/>
              </a:spcBef>
              <a:buSzPct val="25000"/>
              <a:buNone/>
            </a:pPr>
            <a:r>
              <a:rPr lang="en" sz="1800" b="1">
                <a:solidFill>
                  <a:srgbClr val="666666"/>
                </a:solidFill>
              </a:rPr>
              <a:t>Мониторинг на национальном уровне и выборочные проверки</a:t>
            </a:r>
          </a:p>
          <a:p>
            <a:pPr marL="0" marR="0" lvl="0" indent="0" algn="ctr" rtl="0">
              <a:spcBef>
                <a:spcPts val="0"/>
              </a:spcBef>
              <a:buSzPct val="25000"/>
              <a:buNone/>
            </a:pPr>
            <a:r>
              <a:rPr lang="en" sz="1800" b="1">
                <a:solidFill>
                  <a:srgbClr val="0070C0"/>
                </a:solidFill>
                <a:latin typeface="Arial"/>
                <a:ea typeface="Arial"/>
                <a:cs typeface="Arial"/>
                <a:sym typeface="Arial"/>
              </a:rPr>
              <a:t>     </a:t>
            </a:r>
          </a:p>
          <a:p>
            <a:pPr marL="285750" marR="0" lvl="0" indent="-285750" algn="l" rtl="0">
              <a:spcBef>
                <a:spcPts val="0"/>
              </a:spcBef>
              <a:buClr>
                <a:srgbClr val="000000"/>
              </a:buClr>
              <a:buSzPct val="100000"/>
              <a:buFont typeface="Arial"/>
              <a:buChar char="●"/>
            </a:pPr>
            <a:r>
              <a:rPr lang="en" sz="1600" b="1"/>
              <a:t>Частота</a:t>
            </a:r>
            <a:r>
              <a:rPr lang="en" sz="1600">
                <a:solidFill>
                  <a:srgbClr val="000000"/>
                </a:solidFill>
                <a:latin typeface="Arial"/>
                <a:ea typeface="Arial"/>
                <a:cs typeface="Arial"/>
                <a:sym typeface="Arial"/>
              </a:rPr>
              <a:t>:  </a:t>
            </a:r>
            <a:r>
              <a:rPr lang="en" sz="1600"/>
              <a:t>ежеквартально\ежемесячно</a:t>
            </a:r>
            <a:r>
              <a:rPr lang="en" sz="1600">
                <a:solidFill>
                  <a:srgbClr val="000000"/>
                </a:solidFill>
                <a:latin typeface="Arial"/>
                <a:ea typeface="Arial"/>
                <a:cs typeface="Arial"/>
                <a:sym typeface="Arial"/>
              </a:rPr>
              <a:t> </a:t>
            </a:r>
          </a:p>
          <a:p>
            <a:pPr marR="0" lvl="0" algn="l" rtl="0">
              <a:spcBef>
                <a:spcPts val="0"/>
              </a:spcBef>
              <a:buNone/>
            </a:pPr>
            <a:endParaRPr sz="1600">
              <a:solidFill>
                <a:srgbClr val="000000"/>
              </a:solidFill>
              <a:latin typeface="Arial"/>
              <a:ea typeface="Arial"/>
              <a:cs typeface="Arial"/>
              <a:sym typeface="Arial"/>
            </a:endParaRPr>
          </a:p>
          <a:p>
            <a:pPr marL="285750" marR="0" lvl="0" indent="-285750" algn="l" rtl="0">
              <a:spcBef>
                <a:spcPts val="0"/>
              </a:spcBef>
              <a:buClr>
                <a:srgbClr val="000000"/>
              </a:buClr>
              <a:buSzPct val="100000"/>
              <a:buFont typeface="Arial"/>
              <a:buChar char="●"/>
            </a:pPr>
            <a:r>
              <a:rPr lang="en" sz="1600" b="1"/>
              <a:t>Индикаторы</a:t>
            </a:r>
            <a:r>
              <a:rPr lang="en" sz="1600">
                <a:solidFill>
                  <a:srgbClr val="000000"/>
                </a:solidFill>
                <a:latin typeface="Arial"/>
                <a:ea typeface="Arial"/>
                <a:cs typeface="Arial"/>
                <a:sym typeface="Arial"/>
              </a:rPr>
              <a:t>: </a:t>
            </a:r>
            <a:r>
              <a:rPr lang="en" sz="1600"/>
              <a:t>Вид рекламы и этикеток</a:t>
            </a:r>
            <a:r>
              <a:rPr lang="en" sz="1600">
                <a:solidFill>
                  <a:srgbClr val="000000"/>
                </a:solidFill>
                <a:latin typeface="Arial"/>
                <a:ea typeface="Arial"/>
                <a:cs typeface="Arial"/>
                <a:sym typeface="Arial"/>
              </a:rPr>
              <a:t> </a:t>
            </a:r>
          </a:p>
          <a:p>
            <a:pPr marR="0" lvl="0" algn="l" rtl="0">
              <a:spcBef>
                <a:spcPts val="0"/>
              </a:spcBef>
              <a:buNone/>
            </a:pPr>
            <a:endParaRPr sz="1600">
              <a:solidFill>
                <a:srgbClr val="000000"/>
              </a:solidFill>
              <a:latin typeface="Arial"/>
              <a:ea typeface="Arial"/>
              <a:cs typeface="Arial"/>
              <a:sym typeface="Arial"/>
            </a:endParaRPr>
          </a:p>
          <a:p>
            <a:pPr marL="285750" marR="0" lvl="0" indent="-285750" algn="l" rtl="0">
              <a:spcBef>
                <a:spcPts val="0"/>
              </a:spcBef>
              <a:buClr>
                <a:srgbClr val="000000"/>
              </a:buClr>
              <a:buSzPct val="100000"/>
              <a:buFont typeface="Arial"/>
              <a:buChar char="●"/>
            </a:pPr>
            <a:r>
              <a:rPr lang="en" sz="1600" b="1"/>
              <a:t>Места наблюдения</a:t>
            </a:r>
            <a:r>
              <a:rPr lang="en" sz="1600">
                <a:solidFill>
                  <a:srgbClr val="000000"/>
                </a:solidFill>
                <a:latin typeface="Arial"/>
                <a:ea typeface="Arial"/>
                <a:cs typeface="Arial"/>
                <a:sym typeface="Arial"/>
              </a:rPr>
              <a:t>: </a:t>
            </a:r>
          </a:p>
          <a:p>
            <a:pPr marL="742950" marR="0" lvl="1" indent="-285750" algn="l" rtl="0">
              <a:spcBef>
                <a:spcPts val="0"/>
              </a:spcBef>
              <a:buClr>
                <a:srgbClr val="E06666"/>
              </a:buClr>
              <a:buSzPct val="100000"/>
              <a:buFont typeface="Courier New"/>
              <a:buChar char="o"/>
            </a:pPr>
            <a:r>
              <a:rPr lang="en" sz="1600">
                <a:solidFill>
                  <a:srgbClr val="E06666"/>
                </a:solidFill>
              </a:rPr>
              <a:t>Мед. Учреждения</a:t>
            </a:r>
            <a:r>
              <a:rPr lang="en" sz="1600" b="0" i="0" u="none" strike="noStrike" cap="none">
                <a:solidFill>
                  <a:srgbClr val="000000"/>
                </a:solidFill>
                <a:latin typeface="Arial"/>
                <a:ea typeface="Arial"/>
                <a:cs typeface="Arial"/>
                <a:sym typeface="Arial"/>
              </a:rPr>
              <a:t>: 20 </a:t>
            </a:r>
            <a:r>
              <a:rPr lang="en" sz="1600"/>
              <a:t>в каждой провинции</a:t>
            </a:r>
          </a:p>
          <a:p>
            <a:pPr marL="742950" marR="0" lvl="1" indent="-285750" algn="l" rtl="0">
              <a:spcBef>
                <a:spcPts val="0"/>
              </a:spcBef>
              <a:buClr>
                <a:srgbClr val="E06666"/>
              </a:buClr>
              <a:buSzPct val="100000"/>
              <a:buFont typeface="Courier New"/>
              <a:buChar char="o"/>
            </a:pPr>
            <a:r>
              <a:rPr lang="en" sz="1600">
                <a:solidFill>
                  <a:srgbClr val="E06666"/>
                </a:solidFill>
              </a:rPr>
              <a:t>Торговые точки</a:t>
            </a:r>
            <a:r>
              <a:rPr lang="en" sz="1600" b="0" i="0" u="none" strike="noStrike" cap="none">
                <a:solidFill>
                  <a:srgbClr val="000000"/>
                </a:solidFill>
                <a:latin typeface="Arial"/>
                <a:ea typeface="Arial"/>
                <a:cs typeface="Arial"/>
                <a:sym typeface="Arial"/>
              </a:rPr>
              <a:t>: 20 </a:t>
            </a:r>
            <a:r>
              <a:rPr lang="en" sz="1600"/>
              <a:t>в каждой провинции</a:t>
            </a:r>
            <a:r>
              <a:rPr lang="en" sz="1600" b="0" i="0" u="none" strike="noStrike" cap="none">
                <a:solidFill>
                  <a:srgbClr val="000000"/>
                </a:solidFill>
                <a:latin typeface="Arial"/>
                <a:ea typeface="Arial"/>
                <a:cs typeface="Arial"/>
                <a:sym typeface="Arial"/>
              </a:rPr>
              <a:t> </a:t>
            </a:r>
          </a:p>
          <a:p>
            <a:pPr marL="742950" marR="0" lvl="1" indent="-285750" algn="l" rtl="0">
              <a:spcBef>
                <a:spcPts val="0"/>
              </a:spcBef>
              <a:buClr>
                <a:srgbClr val="E06666"/>
              </a:buClr>
              <a:buSzPct val="100000"/>
              <a:buFont typeface="Courier New"/>
              <a:buChar char="o"/>
            </a:pPr>
            <a:r>
              <a:rPr lang="en" sz="1600">
                <a:solidFill>
                  <a:srgbClr val="E06666"/>
                </a:solidFill>
              </a:rPr>
              <a:t>Аптеки</a:t>
            </a:r>
            <a:r>
              <a:rPr lang="en" sz="1600" b="0" i="0" u="none" strike="noStrike" cap="none">
                <a:solidFill>
                  <a:srgbClr val="000000"/>
                </a:solidFill>
                <a:latin typeface="Arial"/>
                <a:ea typeface="Arial"/>
                <a:cs typeface="Arial"/>
                <a:sym typeface="Arial"/>
              </a:rPr>
              <a:t>: 20 </a:t>
            </a:r>
            <a:r>
              <a:rPr lang="en" sz="1600"/>
              <a:t>аптек</a:t>
            </a:r>
            <a:r>
              <a:rPr lang="en" sz="1600" b="0" i="0" u="none" strike="noStrike" cap="none">
                <a:solidFill>
                  <a:srgbClr val="000000"/>
                </a:solidFill>
                <a:latin typeface="Arial"/>
                <a:ea typeface="Arial"/>
                <a:cs typeface="Arial"/>
                <a:sym typeface="Arial"/>
              </a:rPr>
              <a:t> </a:t>
            </a:r>
          </a:p>
          <a:p>
            <a:pPr marL="285750" marR="0" lvl="0" indent="-285750" algn="l" rtl="0">
              <a:spcBef>
                <a:spcPts val="0"/>
              </a:spcBef>
              <a:buClr>
                <a:srgbClr val="000000"/>
              </a:buClr>
              <a:buFont typeface="Courier New"/>
              <a:buNone/>
            </a:pPr>
            <a:endParaRPr sz="1600">
              <a:solidFill>
                <a:srgbClr val="000000"/>
              </a:solidFill>
              <a:latin typeface="Arial"/>
              <a:ea typeface="Arial"/>
              <a:cs typeface="Arial"/>
              <a:sym typeface="Arial"/>
            </a:endParaRPr>
          </a:p>
          <a:p>
            <a:pPr marL="457200" marR="0" lvl="0" indent="-330200" algn="l" rtl="0">
              <a:spcBef>
                <a:spcPts val="0"/>
              </a:spcBef>
              <a:buSzPct val="100000"/>
              <a:buChar char="●"/>
            </a:pPr>
            <a:r>
              <a:rPr lang="en" sz="1600"/>
              <a:t>Моментальный отчет с места</a:t>
            </a:r>
          </a:p>
          <a:p>
            <a:pPr marL="457200" marR="0" lvl="0" indent="-330200" algn="l" rtl="0">
              <a:spcBef>
                <a:spcPts val="0"/>
              </a:spcBef>
              <a:buSzPct val="100000"/>
              <a:buChar char="●"/>
            </a:pPr>
            <a:r>
              <a:rPr lang="en" sz="1600"/>
              <a:t>Собранные данные вводятся в базу данных МЗ</a:t>
            </a:r>
          </a:p>
          <a:p>
            <a:pPr marL="742950" marR="0" lvl="1" indent="-285750" algn="l" rtl="0">
              <a:spcBef>
                <a:spcPts val="0"/>
              </a:spcBef>
              <a:buClr>
                <a:srgbClr val="000000"/>
              </a:buClr>
              <a:buFont typeface="Noto Sans Symbols"/>
              <a:buNone/>
            </a:pPr>
            <a:endParaRPr sz="1800" b="0" i="0" u="none" strike="noStrike" cap="none">
              <a:solidFill>
                <a:srgbClr val="0070C0"/>
              </a:solidFill>
              <a:latin typeface="Arial"/>
              <a:ea typeface="Arial"/>
              <a:cs typeface="Arial"/>
              <a:sym typeface="Arial"/>
            </a:endParaRPr>
          </a:p>
          <a:p>
            <a:pPr marL="285750" marR="0" lvl="0" indent="-285750" algn="l" rtl="0">
              <a:spcBef>
                <a:spcPts val="0"/>
              </a:spcBef>
              <a:buClr>
                <a:srgbClr val="000000"/>
              </a:buClr>
              <a:buFont typeface="Noto Sans Symbols"/>
              <a:buNone/>
            </a:pPr>
            <a:endParaRPr sz="1800">
              <a:solidFill>
                <a:srgbClr val="0070C0"/>
              </a:solidFill>
              <a:latin typeface="Arial"/>
              <a:ea typeface="Arial"/>
              <a:cs typeface="Arial"/>
              <a:sym typeface="Arial"/>
            </a:endParaRPr>
          </a:p>
          <a:p>
            <a:pPr marL="0" marR="0" lvl="0" indent="0" algn="l" rtl="0">
              <a:spcBef>
                <a:spcPts val="0"/>
              </a:spcBef>
              <a:buNone/>
            </a:pPr>
            <a:endParaRPr sz="1800">
              <a:solidFill>
                <a:srgbClr val="0070C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311700" y="391350"/>
            <a:ext cx="8520600" cy="626100"/>
          </a:xfrm>
          <a:prstGeom prst="rect">
            <a:avLst/>
          </a:prstGeom>
        </p:spPr>
        <p:txBody>
          <a:bodyPr wrap="square" lIns="91425" tIns="91425" rIns="91425" bIns="91425" anchor="t" anchorCtr="0">
            <a:noAutofit/>
          </a:bodyPr>
          <a:lstStyle/>
          <a:p>
            <a:pPr lvl="0">
              <a:spcBef>
                <a:spcPts val="0"/>
              </a:spcBef>
              <a:buNone/>
            </a:pPr>
            <a:r>
              <a:rPr lang="en" sz="3000">
                <a:latin typeface="Arial"/>
                <a:ea typeface="Arial"/>
                <a:cs typeface="Arial"/>
                <a:sym typeface="Arial"/>
              </a:rPr>
              <a:t>Внедрение пилотной системы мониторинга</a:t>
            </a:r>
          </a:p>
          <a:p>
            <a:pPr lvl="0">
              <a:spcBef>
                <a:spcPts val="0"/>
              </a:spcBef>
              <a:buNone/>
            </a:pPr>
            <a:endParaRPr>
              <a:latin typeface="Arial"/>
              <a:ea typeface="Arial"/>
              <a:cs typeface="Arial"/>
              <a:sym typeface="Arial"/>
            </a:endParaRPr>
          </a:p>
        </p:txBody>
      </p:sp>
      <p:sp>
        <p:nvSpPr>
          <p:cNvPr id="183" name="Shape 183"/>
          <p:cNvSpPr/>
          <p:nvPr/>
        </p:nvSpPr>
        <p:spPr>
          <a:xfrm>
            <a:off x="6274751" y="1208650"/>
            <a:ext cx="2368500" cy="1728900"/>
          </a:xfrm>
          <a:prstGeom prst="rect">
            <a:avLst/>
          </a:prstGeom>
          <a:blipFill rotWithShape="1">
            <a:blip r:embed="rId3">
              <a:alphaModFix/>
            </a:blip>
            <a:stretch>
              <a:fillRect/>
            </a:stretch>
          </a:blipFill>
          <a:ln>
            <a:noFill/>
          </a:ln>
        </p:spPr>
        <p:txBody>
          <a:bodyPr wrap="square" lIns="91425" tIns="45700" rIns="91425" bIns="45700" anchor="ctr" anchorCtr="0">
            <a:noAutofit/>
          </a:bodyPr>
          <a:lstStyle/>
          <a:p>
            <a:pPr marL="0" marR="0" lvl="0" indent="0" algn="ctr" rtl="0">
              <a:spcBef>
                <a:spcPts val="0"/>
              </a:spcBef>
              <a:buNone/>
            </a:pPr>
            <a:endParaRPr sz="1800">
              <a:solidFill>
                <a:srgbClr val="108089"/>
              </a:solidFill>
              <a:latin typeface="Arial"/>
              <a:ea typeface="Arial"/>
              <a:cs typeface="Arial"/>
              <a:sym typeface="Arial"/>
            </a:endParaRPr>
          </a:p>
        </p:txBody>
      </p:sp>
      <p:pic>
        <p:nvPicPr>
          <p:cNvPr id="184" name="Shape 184"/>
          <p:cNvPicPr preferRelativeResize="0"/>
          <p:nvPr/>
        </p:nvPicPr>
        <p:blipFill rotWithShape="1">
          <a:blip r:embed="rId4">
            <a:alphaModFix/>
          </a:blip>
          <a:srcRect l="11308"/>
          <a:stretch/>
        </p:blipFill>
        <p:spPr>
          <a:xfrm>
            <a:off x="6274747" y="2937542"/>
            <a:ext cx="2368500" cy="1741957"/>
          </a:xfrm>
          <a:prstGeom prst="rect">
            <a:avLst/>
          </a:prstGeom>
          <a:noFill/>
          <a:ln w="9525" cap="flat" cmpd="sng">
            <a:solidFill>
              <a:srgbClr val="0A5156"/>
            </a:solidFill>
            <a:prstDash val="solid"/>
            <a:round/>
            <a:headEnd type="none" w="med" len="med"/>
            <a:tailEnd type="none" w="med" len="med"/>
          </a:ln>
        </p:spPr>
      </p:pic>
      <p:sp>
        <p:nvSpPr>
          <p:cNvPr id="185" name="Shape 185"/>
          <p:cNvSpPr/>
          <p:nvPr/>
        </p:nvSpPr>
        <p:spPr>
          <a:xfrm>
            <a:off x="457200" y="1110700"/>
            <a:ext cx="5329200" cy="3872100"/>
          </a:xfrm>
          <a:prstGeom prst="rect">
            <a:avLst/>
          </a:prstGeom>
          <a:noFill/>
          <a:ln>
            <a:noFill/>
          </a:ln>
        </p:spPr>
        <p:txBody>
          <a:bodyPr wrap="square" lIns="91425" tIns="45700" rIns="91425" bIns="45700" anchor="t" anchorCtr="0">
            <a:noAutofit/>
          </a:bodyPr>
          <a:lstStyle/>
          <a:p>
            <a:pPr marL="0" marR="0" lvl="0" indent="0" algn="l" rtl="0">
              <a:spcBef>
                <a:spcPts val="0"/>
              </a:spcBef>
              <a:buSzPct val="25000"/>
              <a:buNone/>
            </a:pPr>
            <a:r>
              <a:rPr lang="en" sz="1800" b="1">
                <a:solidFill>
                  <a:srgbClr val="666666"/>
                </a:solidFill>
              </a:rPr>
              <a:t>МОНИТОРИНГ НА СУБНАЦИОНАЛЬНОМ УРОВНЕ</a:t>
            </a:r>
            <a:r>
              <a:rPr lang="en" sz="1800" b="1">
                <a:solidFill>
                  <a:srgbClr val="0070C0"/>
                </a:solidFill>
                <a:latin typeface="Arial"/>
                <a:ea typeface="Arial"/>
                <a:cs typeface="Arial"/>
                <a:sym typeface="Arial"/>
              </a:rPr>
              <a:t>     </a:t>
            </a:r>
          </a:p>
          <a:p>
            <a:pPr marL="285750" marR="0" lvl="0" indent="-285750" algn="l" rtl="0">
              <a:spcBef>
                <a:spcPts val="0"/>
              </a:spcBef>
              <a:buClr>
                <a:srgbClr val="000000"/>
              </a:buClr>
              <a:buSzPct val="100000"/>
              <a:buFont typeface="Arial"/>
              <a:buChar char="•"/>
            </a:pPr>
            <a:r>
              <a:rPr lang="en" sz="1600" b="1"/>
              <a:t>Частота</a:t>
            </a:r>
            <a:r>
              <a:rPr lang="en" sz="1600">
                <a:solidFill>
                  <a:srgbClr val="000000"/>
                </a:solidFill>
                <a:latin typeface="Arial"/>
                <a:ea typeface="Arial"/>
                <a:cs typeface="Arial"/>
                <a:sym typeface="Arial"/>
              </a:rPr>
              <a:t>:  </a:t>
            </a:r>
            <a:r>
              <a:rPr lang="en" sz="1600"/>
              <a:t>ежемесячно</a:t>
            </a:r>
          </a:p>
          <a:p>
            <a:pPr marL="285750" marR="0" lvl="0" indent="-285750" algn="l" rtl="0">
              <a:spcBef>
                <a:spcPts val="0"/>
              </a:spcBef>
              <a:buClr>
                <a:srgbClr val="000000"/>
              </a:buClr>
              <a:buFont typeface="Arial"/>
              <a:buNone/>
            </a:pPr>
            <a:endParaRPr sz="1600">
              <a:solidFill>
                <a:srgbClr val="000000"/>
              </a:solidFill>
              <a:latin typeface="Arial"/>
              <a:ea typeface="Arial"/>
              <a:cs typeface="Arial"/>
              <a:sym typeface="Arial"/>
            </a:endParaRPr>
          </a:p>
          <a:p>
            <a:pPr marL="285750" marR="0" lvl="0" indent="-285750" algn="l" rtl="0">
              <a:spcBef>
                <a:spcPts val="0"/>
              </a:spcBef>
              <a:buClr>
                <a:srgbClr val="000000"/>
              </a:buClr>
              <a:buSzPct val="100000"/>
              <a:buFont typeface="Arial"/>
              <a:buChar char="•"/>
            </a:pPr>
            <a:r>
              <a:rPr lang="en" sz="1600" b="1"/>
              <a:t>Индикаторы</a:t>
            </a:r>
            <a:r>
              <a:rPr lang="en" sz="1600">
                <a:solidFill>
                  <a:srgbClr val="000000"/>
                </a:solidFill>
                <a:latin typeface="Arial"/>
                <a:ea typeface="Arial"/>
                <a:cs typeface="Arial"/>
                <a:sym typeface="Arial"/>
              </a:rPr>
              <a:t>: </a:t>
            </a:r>
            <a:r>
              <a:rPr lang="en" sz="1600"/>
              <a:t>Вид рекламы и этикеток</a:t>
            </a:r>
            <a:r>
              <a:rPr lang="en" sz="1600">
                <a:solidFill>
                  <a:srgbClr val="000000"/>
                </a:solidFill>
                <a:latin typeface="Arial"/>
                <a:ea typeface="Arial"/>
                <a:cs typeface="Arial"/>
                <a:sym typeface="Arial"/>
              </a:rPr>
              <a:t> </a:t>
            </a:r>
          </a:p>
          <a:p>
            <a:pPr marL="285750" marR="0" lvl="0" indent="-285750" algn="l" rtl="0">
              <a:spcBef>
                <a:spcPts val="0"/>
              </a:spcBef>
              <a:buClr>
                <a:srgbClr val="000000"/>
              </a:buClr>
              <a:buFont typeface="Arial"/>
              <a:buNone/>
            </a:pPr>
            <a:endParaRPr sz="1600">
              <a:solidFill>
                <a:srgbClr val="000000"/>
              </a:solidFill>
              <a:latin typeface="Arial"/>
              <a:ea typeface="Arial"/>
              <a:cs typeface="Arial"/>
              <a:sym typeface="Arial"/>
            </a:endParaRPr>
          </a:p>
          <a:p>
            <a:pPr marL="285750" marR="0" lvl="0" indent="-285750" algn="l" rtl="0">
              <a:spcBef>
                <a:spcPts val="0"/>
              </a:spcBef>
              <a:buClr>
                <a:srgbClr val="000000"/>
              </a:buClr>
              <a:buSzPct val="100000"/>
              <a:buFont typeface="Arial"/>
              <a:buChar char="•"/>
            </a:pPr>
            <a:r>
              <a:rPr lang="en" sz="1600">
                <a:solidFill>
                  <a:srgbClr val="000000"/>
                </a:solidFill>
                <a:latin typeface="Arial"/>
                <a:ea typeface="Arial"/>
                <a:cs typeface="Arial"/>
                <a:sym typeface="Arial"/>
              </a:rPr>
              <a:t> </a:t>
            </a:r>
            <a:r>
              <a:rPr lang="en" sz="1600" b="1"/>
              <a:t>Места наблюдения</a:t>
            </a:r>
            <a:r>
              <a:rPr lang="en" sz="1600"/>
              <a:t>: </a:t>
            </a:r>
          </a:p>
          <a:p>
            <a:pPr marL="742950" lvl="1" indent="-285750" rtl="0">
              <a:spcBef>
                <a:spcPts val="0"/>
              </a:spcBef>
              <a:buClr>
                <a:srgbClr val="E06666"/>
              </a:buClr>
              <a:buSzPct val="100000"/>
              <a:buFont typeface="Courier New"/>
              <a:buChar char="•"/>
            </a:pPr>
            <a:r>
              <a:rPr lang="en" sz="1600">
                <a:solidFill>
                  <a:srgbClr val="E06666"/>
                </a:solidFill>
              </a:rPr>
              <a:t>Мед. Учреждения</a:t>
            </a:r>
            <a:r>
              <a:rPr lang="en" sz="1600"/>
              <a:t>: 5-10 в каждой провинции</a:t>
            </a:r>
          </a:p>
          <a:p>
            <a:pPr marL="742950" lvl="1" indent="-285750" rtl="0">
              <a:spcBef>
                <a:spcPts val="0"/>
              </a:spcBef>
              <a:buClr>
                <a:srgbClr val="E06666"/>
              </a:buClr>
              <a:buSzPct val="100000"/>
              <a:buFont typeface="Courier New"/>
              <a:buChar char="•"/>
            </a:pPr>
            <a:r>
              <a:rPr lang="en" sz="1600">
                <a:solidFill>
                  <a:srgbClr val="E06666"/>
                </a:solidFill>
              </a:rPr>
              <a:t>Торговые точки</a:t>
            </a:r>
            <a:r>
              <a:rPr lang="en" sz="1600"/>
              <a:t>: 10-30 в каждой провинции </a:t>
            </a:r>
          </a:p>
          <a:p>
            <a:pPr marL="742950" lvl="1" indent="-285750" rtl="0">
              <a:spcBef>
                <a:spcPts val="0"/>
              </a:spcBef>
              <a:buClr>
                <a:srgbClr val="E06666"/>
              </a:buClr>
              <a:buSzPct val="100000"/>
              <a:buFont typeface="Courier New"/>
              <a:buChar char="•"/>
            </a:pPr>
            <a:r>
              <a:rPr lang="en" sz="1600">
                <a:solidFill>
                  <a:srgbClr val="E06666"/>
                </a:solidFill>
              </a:rPr>
              <a:t>Аптеки</a:t>
            </a:r>
            <a:r>
              <a:rPr lang="en" sz="1600"/>
              <a:t>: 10-30 аптек </a:t>
            </a:r>
          </a:p>
          <a:p>
            <a:pPr marL="285750" marR="0" lvl="0" indent="-285750" algn="l" rtl="0">
              <a:spcBef>
                <a:spcPts val="0"/>
              </a:spcBef>
              <a:buClr>
                <a:srgbClr val="000000"/>
              </a:buClr>
              <a:buFont typeface="Arial"/>
              <a:buNone/>
            </a:pPr>
            <a:endParaRPr sz="1600">
              <a:solidFill>
                <a:srgbClr val="000000"/>
              </a:solidFill>
              <a:latin typeface="Arial"/>
              <a:ea typeface="Arial"/>
              <a:cs typeface="Arial"/>
              <a:sym typeface="Arial"/>
            </a:endParaRPr>
          </a:p>
          <a:p>
            <a:pPr marL="285750" lvl="0" indent="-285750" rtl="0">
              <a:spcBef>
                <a:spcPts val="0"/>
              </a:spcBef>
              <a:buClr>
                <a:srgbClr val="000000"/>
              </a:buClr>
              <a:buSzPct val="100000"/>
              <a:buFont typeface="Arial"/>
              <a:buChar char="•"/>
            </a:pPr>
            <a:r>
              <a:rPr lang="en" sz="1600"/>
              <a:t>Моментальный отчет с места</a:t>
            </a:r>
            <a:r>
              <a:rPr lang="en" sz="1600">
                <a:solidFill>
                  <a:srgbClr val="000000"/>
                </a:solidFill>
                <a:latin typeface="Arial"/>
                <a:ea typeface="Arial"/>
                <a:cs typeface="Arial"/>
                <a:sym typeface="Arial"/>
              </a:rPr>
              <a:t> </a:t>
            </a:r>
          </a:p>
          <a:p>
            <a:pPr marL="285750" marR="0" lvl="0" indent="-285750" algn="l" rtl="0">
              <a:spcBef>
                <a:spcPts val="0"/>
              </a:spcBef>
              <a:buClr>
                <a:srgbClr val="000000"/>
              </a:buClr>
              <a:buFont typeface="Arial"/>
              <a:buNone/>
            </a:pPr>
            <a:endParaRPr sz="1600">
              <a:solidFill>
                <a:srgbClr val="000000"/>
              </a:solidFill>
              <a:latin typeface="Arial"/>
              <a:ea typeface="Arial"/>
              <a:cs typeface="Arial"/>
              <a:sym typeface="Arial"/>
            </a:endParaRPr>
          </a:p>
          <a:p>
            <a:pPr marL="285750" marR="0" lvl="0" indent="-285750" algn="l" rtl="0">
              <a:spcBef>
                <a:spcPts val="0"/>
              </a:spcBef>
              <a:buClr>
                <a:srgbClr val="000000"/>
              </a:buClr>
              <a:buSzPct val="100000"/>
              <a:buFont typeface="Arial"/>
              <a:buChar char="•"/>
            </a:pPr>
            <a:r>
              <a:rPr lang="en" sz="1600"/>
              <a:t>Ежемесячный отчет всем министерствам и затем Исполнительной рабочей группе </a:t>
            </a:r>
          </a:p>
          <a:p>
            <a:pPr marL="285750" marR="0" lvl="0" indent="-285750" algn="l" rtl="0">
              <a:spcBef>
                <a:spcPts val="0"/>
              </a:spcBef>
              <a:buClr>
                <a:srgbClr val="000000"/>
              </a:buClr>
              <a:buFont typeface="Noto Sans Symbols"/>
              <a:buNone/>
            </a:pPr>
            <a:endParaRPr sz="1800">
              <a:solidFill>
                <a:srgbClr val="0070C0"/>
              </a:solidFill>
              <a:latin typeface="Arial"/>
              <a:ea typeface="Arial"/>
              <a:cs typeface="Arial"/>
              <a:sym typeface="Arial"/>
            </a:endParaRPr>
          </a:p>
          <a:p>
            <a:pPr marL="285750" marR="0" lvl="0" indent="-285750" algn="l" rtl="0">
              <a:spcBef>
                <a:spcPts val="0"/>
              </a:spcBef>
              <a:buClr>
                <a:srgbClr val="000000"/>
              </a:buClr>
              <a:buFont typeface="Noto Sans Symbols"/>
              <a:buNone/>
            </a:pPr>
            <a:endParaRPr sz="1800">
              <a:solidFill>
                <a:srgbClr val="0070C0"/>
              </a:solidFill>
              <a:latin typeface="Arial"/>
              <a:ea typeface="Arial"/>
              <a:cs typeface="Arial"/>
              <a:sym typeface="Arial"/>
            </a:endParaRPr>
          </a:p>
          <a:p>
            <a:pPr marL="0" marR="0" lvl="0" indent="0" algn="l" rtl="0">
              <a:spcBef>
                <a:spcPts val="0"/>
              </a:spcBef>
              <a:buNone/>
            </a:pPr>
            <a:endParaRPr sz="1800">
              <a:solidFill>
                <a:srgbClr val="0070C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Shape 190"/>
          <p:cNvSpPr txBox="1">
            <a:spLocks noGrp="1"/>
          </p:cNvSpPr>
          <p:nvPr>
            <p:ph type="title"/>
          </p:nvPr>
        </p:nvSpPr>
        <p:spPr>
          <a:xfrm>
            <a:off x="311700" y="391350"/>
            <a:ext cx="8520600" cy="626100"/>
          </a:xfrm>
          <a:prstGeom prst="rect">
            <a:avLst/>
          </a:prstGeom>
        </p:spPr>
        <p:txBody>
          <a:bodyPr wrap="square" lIns="91425" tIns="91425" rIns="91425" bIns="91425" anchor="t" anchorCtr="0">
            <a:noAutofit/>
          </a:bodyPr>
          <a:lstStyle/>
          <a:p>
            <a:pPr lvl="0">
              <a:spcBef>
                <a:spcPts val="0"/>
              </a:spcBef>
              <a:buNone/>
            </a:pPr>
            <a:r>
              <a:rPr lang="en" sz="3000">
                <a:latin typeface="Arial"/>
                <a:ea typeface="Arial"/>
                <a:cs typeface="Arial"/>
                <a:sym typeface="Arial"/>
              </a:rPr>
              <a:t>Внедрение пилотной системы мониторинга</a:t>
            </a:r>
          </a:p>
          <a:p>
            <a:pPr lvl="0">
              <a:spcBef>
                <a:spcPts val="0"/>
              </a:spcBef>
              <a:buNone/>
            </a:pPr>
            <a:endParaRPr>
              <a:latin typeface="Arial"/>
              <a:ea typeface="Arial"/>
              <a:cs typeface="Arial"/>
              <a:sym typeface="Arial"/>
            </a:endParaRPr>
          </a:p>
          <a:p>
            <a:pPr lvl="0">
              <a:spcBef>
                <a:spcPts val="0"/>
              </a:spcBef>
              <a:buNone/>
            </a:pPr>
            <a:endParaRPr>
              <a:latin typeface="Arial"/>
              <a:ea typeface="Arial"/>
              <a:cs typeface="Arial"/>
              <a:sym typeface="Arial"/>
            </a:endParaRPr>
          </a:p>
        </p:txBody>
      </p:sp>
      <p:pic>
        <p:nvPicPr>
          <p:cNvPr id="191" name="Shape 191" descr="Y:\All Programs\ARCH PROJECT\201503 04 POINT_OF_SALE IN 6 PROVINCES\ALL ABOUT PHOTOS OF PROMOTION\SIEM REAP\Provincial Town\LC12_12.JPG"/>
          <p:cNvPicPr preferRelativeResize="0"/>
          <p:nvPr/>
        </p:nvPicPr>
        <p:blipFill rotWithShape="1">
          <a:blip r:embed="rId3">
            <a:alphaModFix/>
          </a:blip>
          <a:srcRect/>
          <a:stretch/>
        </p:blipFill>
        <p:spPr>
          <a:xfrm>
            <a:off x="4157175" y="1050925"/>
            <a:ext cx="3246301" cy="2397575"/>
          </a:xfrm>
          <a:prstGeom prst="rect">
            <a:avLst/>
          </a:prstGeom>
          <a:noFill/>
          <a:ln w="9525" cap="flat" cmpd="sng">
            <a:solidFill>
              <a:srgbClr val="0A5156"/>
            </a:solidFill>
            <a:prstDash val="solid"/>
            <a:round/>
            <a:headEnd type="none" w="med" len="med"/>
            <a:tailEnd type="none" w="med" len="med"/>
          </a:ln>
        </p:spPr>
      </p:pic>
      <p:pic>
        <p:nvPicPr>
          <p:cNvPr id="192" name="Shape 192"/>
          <p:cNvPicPr preferRelativeResize="0"/>
          <p:nvPr/>
        </p:nvPicPr>
        <p:blipFill rotWithShape="1">
          <a:blip r:embed="rId4">
            <a:alphaModFix/>
          </a:blip>
          <a:srcRect l="4507" t="33107" b="30407"/>
          <a:stretch/>
        </p:blipFill>
        <p:spPr>
          <a:xfrm>
            <a:off x="5296900" y="2564425"/>
            <a:ext cx="3491577" cy="2313972"/>
          </a:xfrm>
          <a:prstGeom prst="rect">
            <a:avLst/>
          </a:prstGeom>
          <a:noFill/>
          <a:ln w="9525" cap="flat" cmpd="sng">
            <a:solidFill>
              <a:srgbClr val="000000"/>
            </a:solidFill>
            <a:prstDash val="solid"/>
            <a:miter lim="800000"/>
            <a:headEnd type="none" w="med" len="med"/>
            <a:tailEnd type="none" w="med" len="med"/>
          </a:ln>
        </p:spPr>
      </p:pic>
      <p:sp>
        <p:nvSpPr>
          <p:cNvPr id="193" name="Shape 193"/>
          <p:cNvSpPr txBox="1"/>
          <p:nvPr/>
        </p:nvSpPr>
        <p:spPr>
          <a:xfrm>
            <a:off x="336075" y="1366250"/>
            <a:ext cx="3726000" cy="2644800"/>
          </a:xfrm>
          <a:prstGeom prst="rect">
            <a:avLst/>
          </a:prstGeom>
          <a:noFill/>
          <a:ln>
            <a:noFill/>
          </a:ln>
        </p:spPr>
        <p:txBody>
          <a:bodyPr wrap="square" lIns="91425" tIns="91425" rIns="91425" bIns="91425" anchor="t" anchorCtr="0">
            <a:noAutofit/>
          </a:bodyPr>
          <a:lstStyle/>
          <a:p>
            <a:pPr lvl="0" rtl="0">
              <a:spcBef>
                <a:spcPts val="0"/>
              </a:spcBef>
              <a:buClr>
                <a:srgbClr val="000000"/>
              </a:buClr>
              <a:buSzPct val="25000"/>
              <a:buFont typeface="Arial"/>
              <a:buNone/>
            </a:pPr>
            <a:r>
              <a:rPr lang="en" sz="1800" b="1">
                <a:solidFill>
                  <a:srgbClr val="666666"/>
                </a:solidFill>
              </a:rPr>
              <a:t>Мониторинг со стороны общественности </a:t>
            </a:r>
          </a:p>
          <a:p>
            <a:pPr lvl="0" rtl="0">
              <a:spcBef>
                <a:spcPts val="0"/>
              </a:spcBef>
              <a:buClr>
                <a:srgbClr val="000000"/>
              </a:buClr>
              <a:buFont typeface="Arial"/>
              <a:buNone/>
            </a:pPr>
            <a:endParaRPr sz="1800" b="1">
              <a:solidFill>
                <a:srgbClr val="0070C0"/>
              </a:solidFill>
            </a:endParaRPr>
          </a:p>
          <a:p>
            <a:pPr marL="742950" lvl="1" indent="-285750" rtl="0">
              <a:spcBef>
                <a:spcPts val="0"/>
              </a:spcBef>
              <a:buSzPct val="100000"/>
              <a:buChar char="•"/>
            </a:pPr>
            <a:r>
              <a:rPr lang="en" sz="1800"/>
              <a:t>Альянс Камбоджи и другие учреждения</a:t>
            </a:r>
          </a:p>
          <a:p>
            <a:pPr marL="742950" lvl="1" indent="-285750" rtl="0">
              <a:spcBef>
                <a:spcPts val="0"/>
              </a:spcBef>
              <a:buClr>
                <a:srgbClr val="000000"/>
              </a:buClr>
              <a:buFont typeface="Arial"/>
              <a:buNone/>
            </a:pPr>
            <a:endParaRPr sz="1800"/>
          </a:p>
          <a:p>
            <a:pPr marL="742950" lvl="1" indent="-285750" rtl="0">
              <a:spcBef>
                <a:spcPts val="0"/>
              </a:spcBef>
              <a:buSzPct val="100000"/>
              <a:buChar char="•"/>
            </a:pPr>
            <a:r>
              <a:rPr lang="en" sz="1800"/>
              <a:t>Частные лица </a:t>
            </a:r>
          </a:p>
          <a:p>
            <a:pPr marL="457200" lvl="1" indent="0" rtl="0">
              <a:spcBef>
                <a:spcPts val="0"/>
              </a:spcBef>
              <a:buClr>
                <a:srgbClr val="000000"/>
              </a:buClr>
              <a:buFont typeface="Arial"/>
              <a:buNone/>
            </a:pPr>
            <a:endParaRPr sz="1800">
              <a:solidFill>
                <a:srgbClr val="0070C0"/>
              </a:solidFill>
            </a:endParaRPr>
          </a:p>
          <a:p>
            <a:pPr marL="457200" lvl="1" indent="0" rtl="0">
              <a:spcBef>
                <a:spcPts val="0"/>
              </a:spcBef>
              <a:buClr>
                <a:srgbClr val="000000"/>
              </a:buClr>
              <a:buFont typeface="Arial"/>
              <a:buNone/>
            </a:pPr>
            <a:endParaRPr sz="1800">
              <a:solidFill>
                <a:srgbClr val="0070C0"/>
              </a:solidFill>
            </a:endParaRPr>
          </a:p>
          <a:p>
            <a:pPr marL="742950" lvl="1" indent="-285750" rtl="0">
              <a:spcBef>
                <a:spcPts val="0"/>
              </a:spcBef>
              <a:buClr>
                <a:srgbClr val="000000"/>
              </a:buClr>
              <a:buFont typeface="Noto Sans Symbols"/>
              <a:buNone/>
            </a:pPr>
            <a:endParaRPr sz="1800">
              <a:solidFill>
                <a:srgbClr val="0070C0"/>
              </a:solidFill>
            </a:endParaRPr>
          </a:p>
          <a:p>
            <a:pPr marL="285750" lvl="0" indent="-285750" rtl="0">
              <a:spcBef>
                <a:spcPts val="0"/>
              </a:spcBef>
              <a:buClr>
                <a:srgbClr val="000000"/>
              </a:buClr>
              <a:buFont typeface="Noto Sans Symbols"/>
              <a:buNone/>
            </a:pPr>
            <a:endParaRPr sz="1800">
              <a:solidFill>
                <a:srgbClr val="0070C0"/>
              </a:solidFill>
            </a:endParaRPr>
          </a:p>
          <a:p>
            <a:pPr lvl="0" rtl="0">
              <a:spcBef>
                <a:spcPts val="0"/>
              </a:spcBef>
              <a:buClr>
                <a:srgbClr val="000000"/>
              </a:buClr>
              <a:buFont typeface="Arial"/>
              <a:buNone/>
            </a:pPr>
            <a:endParaRPr sz="1800">
              <a:solidFill>
                <a:srgbClr val="0070C0"/>
              </a:solidFill>
            </a:endParaRPr>
          </a:p>
          <a:p>
            <a:pPr lvl="0">
              <a:spcBef>
                <a:spcPts val="0"/>
              </a:spcBef>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Shape 198"/>
          <p:cNvSpPr txBox="1">
            <a:spLocks noGrp="1"/>
          </p:cNvSpPr>
          <p:nvPr>
            <p:ph type="title"/>
          </p:nvPr>
        </p:nvSpPr>
        <p:spPr>
          <a:xfrm>
            <a:off x="650250" y="391350"/>
            <a:ext cx="6436800" cy="626100"/>
          </a:xfrm>
          <a:prstGeom prst="rect">
            <a:avLst/>
          </a:prstGeom>
        </p:spPr>
        <p:txBody>
          <a:bodyPr wrap="square" lIns="91425" tIns="91425" rIns="91425" bIns="91425" anchor="t" anchorCtr="0">
            <a:noAutofit/>
          </a:bodyPr>
          <a:lstStyle/>
          <a:p>
            <a:pPr lvl="0">
              <a:spcBef>
                <a:spcPts val="0"/>
              </a:spcBef>
              <a:buNone/>
            </a:pPr>
            <a:r>
              <a:rPr lang="en">
                <a:latin typeface="Arial"/>
                <a:ea typeface="Arial"/>
                <a:cs typeface="Arial"/>
                <a:sym typeface="Arial"/>
              </a:rPr>
              <a:t>Действия против нарушений</a:t>
            </a:r>
          </a:p>
        </p:txBody>
      </p:sp>
      <p:sp>
        <p:nvSpPr>
          <p:cNvPr id="199" name="Shape 199"/>
          <p:cNvSpPr txBox="1">
            <a:spLocks noGrp="1"/>
          </p:cNvSpPr>
          <p:nvPr>
            <p:ph type="body" idx="1"/>
          </p:nvPr>
        </p:nvSpPr>
        <p:spPr>
          <a:xfrm>
            <a:off x="1183600" y="1152475"/>
            <a:ext cx="5019300" cy="3416400"/>
          </a:xfrm>
          <a:prstGeom prst="rect">
            <a:avLst/>
          </a:prstGeom>
        </p:spPr>
        <p:txBody>
          <a:bodyPr wrap="square" lIns="91425" tIns="91425" rIns="91425" bIns="91425" anchor="t" anchorCtr="0">
            <a:noAutofit/>
          </a:bodyPr>
          <a:lstStyle/>
          <a:p>
            <a:pPr lvl="0" rtl="0">
              <a:lnSpc>
                <a:spcPct val="100000"/>
              </a:lnSpc>
              <a:spcBef>
                <a:spcPts val="0"/>
              </a:spcBef>
              <a:spcAft>
                <a:spcPts val="0"/>
              </a:spcAft>
              <a:buClr>
                <a:srgbClr val="108089"/>
              </a:buClr>
              <a:buSzPct val="25000"/>
              <a:buFont typeface="Arial"/>
              <a:buNone/>
            </a:pPr>
            <a:r>
              <a:rPr lang="en" sz="1400" b="1">
                <a:solidFill>
                  <a:srgbClr val="434343"/>
                </a:solidFill>
                <a:latin typeface="Arial"/>
                <a:ea typeface="Arial"/>
                <a:cs typeface="Arial"/>
                <a:sym typeface="Arial"/>
              </a:rPr>
              <a:t>Кто сортирует нарушения?</a:t>
            </a:r>
          </a:p>
          <a:p>
            <a:pPr marL="742950" lvl="1" indent="-273050" rtl="0">
              <a:lnSpc>
                <a:spcPct val="100000"/>
              </a:lnSpc>
              <a:spcBef>
                <a:spcPts val="320"/>
              </a:spcBef>
              <a:spcAft>
                <a:spcPts val="0"/>
              </a:spcAft>
              <a:buClr>
                <a:srgbClr val="108089"/>
              </a:buClr>
              <a:buSzPct val="100000"/>
              <a:buFont typeface="Arial"/>
              <a:buChar char="–"/>
            </a:pPr>
            <a:r>
              <a:rPr lang="en">
                <a:solidFill>
                  <a:srgbClr val="000000"/>
                </a:solidFill>
                <a:latin typeface="Arial"/>
                <a:ea typeface="Arial"/>
                <a:cs typeface="Arial"/>
                <a:sym typeface="Arial"/>
              </a:rPr>
              <a:t>Исполнительная рабочая группа</a:t>
            </a:r>
          </a:p>
          <a:p>
            <a:pPr marL="742950" lvl="1" indent="-273050" rtl="0">
              <a:lnSpc>
                <a:spcPct val="100000"/>
              </a:lnSpc>
              <a:spcBef>
                <a:spcPts val="320"/>
              </a:spcBef>
              <a:spcAft>
                <a:spcPts val="0"/>
              </a:spcAft>
              <a:buClr>
                <a:srgbClr val="108089"/>
              </a:buClr>
              <a:buSzPct val="100000"/>
              <a:buFont typeface="Arial"/>
              <a:buChar char="–"/>
            </a:pPr>
            <a:r>
              <a:rPr lang="en">
                <a:solidFill>
                  <a:srgbClr val="000000"/>
                </a:solidFill>
                <a:latin typeface="Arial"/>
                <a:ea typeface="Arial"/>
                <a:cs typeface="Arial"/>
                <a:sym typeface="Arial"/>
              </a:rPr>
              <a:t>После направляются в Надзорный совет</a:t>
            </a:r>
          </a:p>
          <a:p>
            <a:pPr lvl="0" rtl="0">
              <a:lnSpc>
                <a:spcPct val="100000"/>
              </a:lnSpc>
              <a:spcBef>
                <a:spcPts val="360"/>
              </a:spcBef>
              <a:spcAft>
                <a:spcPts val="0"/>
              </a:spcAft>
              <a:buClr>
                <a:srgbClr val="108089"/>
              </a:buClr>
              <a:buSzPct val="25000"/>
              <a:buFont typeface="Arial"/>
              <a:buNone/>
            </a:pPr>
            <a:r>
              <a:rPr lang="en" sz="1400" b="1">
                <a:solidFill>
                  <a:srgbClr val="434343"/>
                </a:solidFill>
                <a:latin typeface="Arial"/>
                <a:ea typeface="Arial"/>
                <a:cs typeface="Arial"/>
                <a:sym typeface="Arial"/>
              </a:rPr>
              <a:t>Кто решает что нарушение и что нет?</a:t>
            </a:r>
            <a:r>
              <a:rPr lang="en" sz="1400" b="1">
                <a:solidFill>
                  <a:srgbClr val="108089"/>
                </a:solidFill>
                <a:latin typeface="Arial"/>
                <a:ea typeface="Arial"/>
                <a:cs typeface="Arial"/>
                <a:sym typeface="Arial"/>
              </a:rPr>
              <a:t> </a:t>
            </a:r>
          </a:p>
          <a:p>
            <a:pPr marL="742950" lvl="1" indent="-273050" rtl="0">
              <a:lnSpc>
                <a:spcPct val="100000"/>
              </a:lnSpc>
              <a:spcBef>
                <a:spcPts val="320"/>
              </a:spcBef>
              <a:spcAft>
                <a:spcPts val="0"/>
              </a:spcAft>
              <a:buClr>
                <a:srgbClr val="108089"/>
              </a:buClr>
              <a:buSzPct val="100000"/>
              <a:buFont typeface="Arial"/>
              <a:buChar char="–"/>
            </a:pPr>
            <a:r>
              <a:rPr lang="en">
                <a:solidFill>
                  <a:srgbClr val="000000"/>
                </a:solidFill>
                <a:latin typeface="Arial"/>
                <a:ea typeface="Arial"/>
                <a:cs typeface="Arial"/>
                <a:sym typeface="Arial"/>
              </a:rPr>
              <a:t>Решается Надзорным советом </a:t>
            </a:r>
          </a:p>
          <a:p>
            <a:pPr lvl="0" rtl="0">
              <a:lnSpc>
                <a:spcPct val="100000"/>
              </a:lnSpc>
              <a:spcBef>
                <a:spcPts val="360"/>
              </a:spcBef>
              <a:spcAft>
                <a:spcPts val="0"/>
              </a:spcAft>
              <a:buClr>
                <a:srgbClr val="108089"/>
              </a:buClr>
              <a:buSzPct val="25000"/>
              <a:buFont typeface="Arial"/>
              <a:buNone/>
            </a:pPr>
            <a:r>
              <a:rPr lang="en" sz="1400" b="1">
                <a:solidFill>
                  <a:srgbClr val="434343"/>
                </a:solidFill>
                <a:latin typeface="Arial"/>
                <a:ea typeface="Arial"/>
                <a:cs typeface="Arial"/>
                <a:sym typeface="Arial"/>
              </a:rPr>
              <a:t>Что предпринимать против нарушителей?</a:t>
            </a:r>
            <a:r>
              <a:rPr lang="en" sz="1400" b="1">
                <a:solidFill>
                  <a:srgbClr val="108089"/>
                </a:solidFill>
                <a:latin typeface="Arial"/>
                <a:ea typeface="Arial"/>
                <a:cs typeface="Arial"/>
                <a:sym typeface="Arial"/>
              </a:rPr>
              <a:t> </a:t>
            </a:r>
          </a:p>
          <a:p>
            <a:pPr marL="742950" lvl="1" indent="-273050" rtl="0">
              <a:lnSpc>
                <a:spcPct val="100000"/>
              </a:lnSpc>
              <a:spcBef>
                <a:spcPts val="320"/>
              </a:spcBef>
              <a:spcAft>
                <a:spcPts val="0"/>
              </a:spcAft>
              <a:buClr>
                <a:srgbClr val="108089"/>
              </a:buClr>
              <a:buSzPct val="100000"/>
              <a:buFont typeface="Arial"/>
              <a:buChar char="–"/>
            </a:pPr>
            <a:r>
              <a:rPr lang="en">
                <a:solidFill>
                  <a:srgbClr val="000000"/>
                </a:solidFill>
                <a:latin typeface="Arial"/>
                <a:ea typeface="Arial"/>
                <a:cs typeface="Arial"/>
                <a:sym typeface="Arial"/>
              </a:rPr>
              <a:t>Устное предупреждение </a:t>
            </a:r>
          </a:p>
          <a:p>
            <a:pPr marL="742950" lvl="1" indent="-273050" rtl="0">
              <a:lnSpc>
                <a:spcPct val="100000"/>
              </a:lnSpc>
              <a:spcBef>
                <a:spcPts val="320"/>
              </a:spcBef>
              <a:spcAft>
                <a:spcPts val="0"/>
              </a:spcAft>
              <a:buClr>
                <a:srgbClr val="108089"/>
              </a:buClr>
              <a:buSzPct val="100000"/>
              <a:buFont typeface="Arial"/>
              <a:buChar char="–"/>
            </a:pPr>
            <a:r>
              <a:rPr lang="en">
                <a:solidFill>
                  <a:srgbClr val="000000"/>
                </a:solidFill>
                <a:latin typeface="Arial"/>
                <a:ea typeface="Arial"/>
                <a:cs typeface="Arial"/>
                <a:sym typeface="Arial"/>
              </a:rPr>
              <a:t>Письменное предупреждение </a:t>
            </a:r>
          </a:p>
          <a:p>
            <a:pPr marL="742950" lvl="1" indent="-273050" rtl="0">
              <a:lnSpc>
                <a:spcPct val="100000"/>
              </a:lnSpc>
              <a:spcBef>
                <a:spcPts val="320"/>
              </a:spcBef>
              <a:spcAft>
                <a:spcPts val="0"/>
              </a:spcAft>
              <a:buClr>
                <a:srgbClr val="108089"/>
              </a:buClr>
              <a:buSzPct val="100000"/>
              <a:buFont typeface="Arial"/>
              <a:buChar char="–"/>
            </a:pPr>
            <a:r>
              <a:rPr lang="en">
                <a:solidFill>
                  <a:srgbClr val="000000"/>
                </a:solidFill>
                <a:latin typeface="Arial"/>
                <a:ea typeface="Arial"/>
                <a:cs typeface="Arial"/>
                <a:sym typeface="Arial"/>
              </a:rPr>
              <a:t>Штраф в размере 600 дол за каждое нарушение</a:t>
            </a:r>
          </a:p>
          <a:p>
            <a:pPr marL="742950" lvl="1" indent="-273050" rtl="0">
              <a:lnSpc>
                <a:spcPct val="100000"/>
              </a:lnSpc>
              <a:spcBef>
                <a:spcPts val="320"/>
              </a:spcBef>
              <a:spcAft>
                <a:spcPts val="0"/>
              </a:spcAft>
              <a:buClr>
                <a:srgbClr val="108089"/>
              </a:buClr>
              <a:buSzPct val="100000"/>
              <a:buFont typeface="Arial"/>
              <a:buChar char="–"/>
            </a:pPr>
            <a:r>
              <a:rPr lang="en">
                <a:solidFill>
                  <a:srgbClr val="000000"/>
                </a:solidFill>
                <a:latin typeface="Arial"/>
                <a:ea typeface="Arial"/>
                <a:cs typeface="Arial"/>
                <a:sym typeface="Arial"/>
              </a:rPr>
              <a:t>Лишение лицензии (закрытие магазина) </a:t>
            </a:r>
          </a:p>
          <a:p>
            <a:pPr lvl="0" rtl="0">
              <a:lnSpc>
                <a:spcPct val="100000"/>
              </a:lnSpc>
              <a:spcBef>
                <a:spcPts val="360"/>
              </a:spcBef>
              <a:spcAft>
                <a:spcPts val="0"/>
              </a:spcAft>
              <a:buClr>
                <a:srgbClr val="108089"/>
              </a:buClr>
              <a:buSzPct val="25000"/>
              <a:buFont typeface="Arial"/>
              <a:buNone/>
            </a:pPr>
            <a:r>
              <a:rPr lang="en" sz="1400" b="1">
                <a:solidFill>
                  <a:srgbClr val="434343"/>
                </a:solidFill>
                <a:latin typeface="Arial"/>
                <a:ea typeface="Arial"/>
                <a:cs typeface="Arial"/>
                <a:sym typeface="Arial"/>
              </a:rPr>
              <a:t>Кто ответственен за принятие решений?</a:t>
            </a:r>
          </a:p>
          <a:p>
            <a:pPr marL="742950" lvl="1" indent="-273050" rtl="0">
              <a:lnSpc>
                <a:spcPct val="100000"/>
              </a:lnSpc>
              <a:spcBef>
                <a:spcPts val="320"/>
              </a:spcBef>
              <a:spcAft>
                <a:spcPts val="0"/>
              </a:spcAft>
              <a:buClr>
                <a:srgbClr val="108089"/>
              </a:buClr>
              <a:buSzPct val="100000"/>
              <a:buFont typeface="Arial"/>
              <a:buChar char="–"/>
            </a:pPr>
            <a:r>
              <a:rPr lang="en">
                <a:solidFill>
                  <a:srgbClr val="000000"/>
                </a:solidFill>
                <a:latin typeface="Arial"/>
                <a:ea typeface="Arial"/>
                <a:cs typeface="Arial"/>
                <a:sym typeface="Arial"/>
              </a:rPr>
              <a:t>Исполнительная рабочая группа и надзорный совет</a:t>
            </a:r>
          </a:p>
          <a:p>
            <a:pPr lvl="0">
              <a:spcBef>
                <a:spcPts val="0"/>
              </a:spcBef>
              <a:buNone/>
            </a:pPr>
            <a:endParaRPr sz="1200">
              <a:latin typeface="Arial"/>
              <a:ea typeface="Arial"/>
              <a:cs typeface="Arial"/>
              <a:sym typeface="Arial"/>
            </a:endParaRPr>
          </a:p>
        </p:txBody>
      </p:sp>
      <p:pic>
        <p:nvPicPr>
          <p:cNvPr id="200" name="Shape 200" descr="Related image"/>
          <p:cNvPicPr preferRelativeResize="0"/>
          <p:nvPr/>
        </p:nvPicPr>
        <p:blipFill rotWithShape="1">
          <a:blip r:embed="rId3">
            <a:alphaModFix/>
          </a:blip>
          <a:srcRect/>
          <a:stretch/>
        </p:blipFill>
        <p:spPr>
          <a:xfrm rot="-7">
            <a:off x="6885669" y="10"/>
            <a:ext cx="2774136" cy="220570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txBox="1">
            <a:spLocks noGrp="1"/>
          </p:cNvSpPr>
          <p:nvPr>
            <p:ph type="title"/>
          </p:nvPr>
        </p:nvSpPr>
        <p:spPr>
          <a:xfrm>
            <a:off x="311700" y="172750"/>
            <a:ext cx="8520600" cy="626100"/>
          </a:xfrm>
          <a:prstGeom prst="rect">
            <a:avLst/>
          </a:prstGeom>
        </p:spPr>
        <p:txBody>
          <a:bodyPr wrap="square" lIns="91425" tIns="91425" rIns="91425" bIns="91425" anchor="t" anchorCtr="0">
            <a:noAutofit/>
          </a:bodyPr>
          <a:lstStyle/>
          <a:p>
            <a:pPr lvl="0" algn="ctr">
              <a:spcBef>
                <a:spcPts val="0"/>
              </a:spcBef>
              <a:buNone/>
            </a:pPr>
            <a:r>
              <a:rPr lang="en">
                <a:latin typeface="Arial"/>
                <a:ea typeface="Arial"/>
                <a:cs typeface="Arial"/>
                <a:sym typeface="Arial"/>
              </a:rPr>
              <a:t>Роль Альянса</a:t>
            </a:r>
          </a:p>
        </p:txBody>
      </p:sp>
      <p:pic>
        <p:nvPicPr>
          <p:cNvPr id="206" name="Shape 206" descr="image35.png"/>
          <p:cNvPicPr preferRelativeResize="0"/>
          <p:nvPr/>
        </p:nvPicPr>
        <p:blipFill>
          <a:blip r:embed="rId3">
            <a:alphaModFix/>
          </a:blip>
          <a:stretch>
            <a:fillRect/>
          </a:stretch>
        </p:blipFill>
        <p:spPr>
          <a:xfrm>
            <a:off x="1190650" y="922150"/>
            <a:ext cx="7026651" cy="4041624"/>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a:spLocks noGrp="1"/>
          </p:cNvSpPr>
          <p:nvPr>
            <p:ph type="title"/>
          </p:nvPr>
        </p:nvSpPr>
        <p:spPr>
          <a:xfrm>
            <a:off x="136350" y="325600"/>
            <a:ext cx="8520600" cy="626100"/>
          </a:xfrm>
          <a:prstGeom prst="rect">
            <a:avLst/>
          </a:prstGeom>
        </p:spPr>
        <p:txBody>
          <a:bodyPr wrap="square" lIns="91425" tIns="91425" rIns="91425" bIns="91425" anchor="t" anchorCtr="0">
            <a:noAutofit/>
          </a:bodyPr>
          <a:lstStyle/>
          <a:p>
            <a:pPr lvl="0">
              <a:spcBef>
                <a:spcPts val="0"/>
              </a:spcBef>
              <a:buNone/>
            </a:pPr>
            <a:r>
              <a:rPr lang="en">
                <a:latin typeface="Arial"/>
                <a:ea typeface="Arial"/>
                <a:cs typeface="Arial"/>
                <a:sym typeface="Arial"/>
              </a:rPr>
              <a:t>Опыт Камбоджи: достижения</a:t>
            </a:r>
          </a:p>
        </p:txBody>
      </p:sp>
      <p:pic>
        <p:nvPicPr>
          <p:cNvPr id="212" name="Shape 212" descr="D:\Users\Pictures\HKI Pictures\Photos from HKI FF4F Team.jpg"/>
          <p:cNvPicPr preferRelativeResize="0"/>
          <p:nvPr/>
        </p:nvPicPr>
        <p:blipFill rotWithShape="1">
          <a:blip r:embed="rId3">
            <a:alphaModFix/>
          </a:blip>
          <a:srcRect r="8508"/>
          <a:stretch/>
        </p:blipFill>
        <p:spPr>
          <a:xfrm>
            <a:off x="6516300" y="163624"/>
            <a:ext cx="2483399" cy="3494498"/>
          </a:xfrm>
          <a:prstGeom prst="rect">
            <a:avLst/>
          </a:prstGeom>
          <a:noFill/>
          <a:ln>
            <a:noFill/>
          </a:ln>
        </p:spPr>
      </p:pic>
      <p:pic>
        <p:nvPicPr>
          <p:cNvPr id="213" name="Shape 213" descr="image38.png"/>
          <p:cNvPicPr preferRelativeResize="0"/>
          <p:nvPr/>
        </p:nvPicPr>
        <p:blipFill>
          <a:blip r:embed="rId4">
            <a:alphaModFix/>
          </a:blip>
          <a:stretch>
            <a:fillRect/>
          </a:stretch>
        </p:blipFill>
        <p:spPr>
          <a:xfrm>
            <a:off x="722300" y="1084200"/>
            <a:ext cx="5635333" cy="38212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11700" y="391350"/>
            <a:ext cx="8520600" cy="626100"/>
          </a:xfrm>
          <a:prstGeom prst="rect">
            <a:avLst/>
          </a:prstGeom>
        </p:spPr>
        <p:txBody>
          <a:bodyPr wrap="square" lIns="91425" tIns="91425" rIns="91425" bIns="91425" anchor="t" anchorCtr="0">
            <a:noAutofit/>
          </a:bodyPr>
          <a:lstStyle/>
          <a:p>
            <a:pPr lvl="0" algn="ctr">
              <a:spcBef>
                <a:spcPts val="0"/>
              </a:spcBef>
              <a:buNone/>
            </a:pPr>
            <a:r>
              <a:rPr lang="en">
                <a:latin typeface="Arial"/>
                <a:ea typeface="Arial"/>
                <a:cs typeface="Arial"/>
                <a:sym typeface="Arial"/>
              </a:rPr>
              <a:t>План презентации</a:t>
            </a:r>
          </a:p>
        </p:txBody>
      </p:sp>
      <p:sp>
        <p:nvSpPr>
          <p:cNvPr id="67" name="Shape 67"/>
          <p:cNvSpPr txBox="1">
            <a:spLocks noGrp="1"/>
          </p:cNvSpPr>
          <p:nvPr>
            <p:ph type="body" idx="1"/>
          </p:nvPr>
        </p:nvSpPr>
        <p:spPr>
          <a:xfrm>
            <a:off x="311700" y="1225225"/>
            <a:ext cx="8335800" cy="1869000"/>
          </a:xfrm>
          <a:prstGeom prst="rect">
            <a:avLst/>
          </a:prstGeom>
        </p:spPr>
        <p:txBody>
          <a:bodyPr wrap="square" lIns="91425" tIns="91425" rIns="91425" bIns="91425" anchor="t" anchorCtr="0">
            <a:noAutofit/>
          </a:bodyPr>
          <a:lstStyle/>
          <a:p>
            <a:pPr marL="457200" lvl="0" indent="-342900" rtl="0">
              <a:spcBef>
                <a:spcPts val="0"/>
              </a:spcBef>
              <a:buClr>
                <a:srgbClr val="000000"/>
              </a:buClr>
              <a:buFont typeface="Arial"/>
              <a:buChar char="❏"/>
            </a:pPr>
            <a:r>
              <a:rPr lang="en">
                <a:solidFill>
                  <a:srgbClr val="000000"/>
                </a:solidFill>
                <a:latin typeface="Arial"/>
                <a:ea typeface="Arial"/>
                <a:cs typeface="Arial"/>
                <a:sym typeface="Arial"/>
              </a:rPr>
              <a:t>Преимущества грудного вскармливания</a:t>
            </a:r>
          </a:p>
          <a:p>
            <a:pPr marL="457200" lvl="0" indent="-342900">
              <a:spcBef>
                <a:spcPts val="0"/>
              </a:spcBef>
              <a:buClr>
                <a:srgbClr val="000000"/>
              </a:buClr>
              <a:buFont typeface="Arial"/>
              <a:buChar char="❏"/>
            </a:pPr>
            <a:r>
              <a:rPr lang="en">
                <a:solidFill>
                  <a:srgbClr val="000000"/>
                </a:solidFill>
                <a:latin typeface="Arial"/>
                <a:ea typeface="Arial"/>
                <a:cs typeface="Arial"/>
                <a:sym typeface="Arial"/>
              </a:rPr>
              <a:t>Основные положения Кодекса ВОЗ</a:t>
            </a:r>
          </a:p>
          <a:p>
            <a:pPr marL="457200" lvl="0" indent="-342900" rtl="0">
              <a:spcBef>
                <a:spcPts val="0"/>
              </a:spcBef>
              <a:buClr>
                <a:srgbClr val="000000"/>
              </a:buClr>
              <a:buFont typeface="Arial"/>
              <a:buChar char="❏"/>
            </a:pPr>
            <a:r>
              <a:rPr lang="en">
                <a:solidFill>
                  <a:srgbClr val="000000"/>
                </a:solidFill>
                <a:latin typeface="Arial"/>
                <a:ea typeface="Arial"/>
                <a:cs typeface="Arial"/>
                <a:sym typeface="Arial"/>
              </a:rPr>
              <a:t>Пример Камбоджи в исполнении и мониторинге Кодекса ВОЗ</a:t>
            </a:r>
          </a:p>
          <a:p>
            <a:pPr marL="457200" lvl="0" indent="-342900">
              <a:spcBef>
                <a:spcPts val="0"/>
              </a:spcBef>
              <a:buClr>
                <a:srgbClr val="000000"/>
              </a:buClr>
              <a:buFont typeface="Arial"/>
              <a:buChar char="❏"/>
            </a:pPr>
            <a:r>
              <a:rPr lang="en">
                <a:solidFill>
                  <a:srgbClr val="000000"/>
                </a:solidFill>
                <a:latin typeface="Arial"/>
                <a:ea typeface="Arial"/>
                <a:cs typeface="Arial"/>
                <a:sym typeface="Arial"/>
              </a:rPr>
              <a:t>Выводы для Кыргызстана</a:t>
            </a:r>
          </a:p>
          <a:p>
            <a:pPr lvl="0">
              <a:spcBef>
                <a:spcPts val="0"/>
              </a:spcBef>
              <a:buNone/>
            </a:pPr>
            <a:endParaRPr>
              <a:latin typeface="Arial"/>
              <a:ea typeface="Arial"/>
              <a:cs typeface="Arial"/>
              <a:sym typeface="Arial"/>
            </a:endParaRPr>
          </a:p>
          <a:p>
            <a:pPr lvl="0">
              <a:spcBef>
                <a:spcPts val="0"/>
              </a:spcBef>
              <a:buNone/>
            </a:pPr>
            <a:endParaRPr>
              <a:latin typeface="Arial"/>
              <a:ea typeface="Arial"/>
              <a:cs typeface="Arial"/>
              <a:sym typeface="Arial"/>
            </a:endParaRPr>
          </a:p>
        </p:txBody>
      </p:sp>
      <p:pic>
        <p:nvPicPr>
          <p:cNvPr id="68" name="Shape 68" descr="657663543fd.png"/>
          <p:cNvPicPr preferRelativeResize="0"/>
          <p:nvPr/>
        </p:nvPicPr>
        <p:blipFill>
          <a:blip r:embed="rId3">
            <a:alphaModFix/>
          </a:blip>
          <a:stretch>
            <a:fillRect/>
          </a:stretch>
        </p:blipFill>
        <p:spPr>
          <a:xfrm>
            <a:off x="5982675" y="2618300"/>
            <a:ext cx="2325966" cy="1744474"/>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Shape 218"/>
          <p:cNvSpPr txBox="1">
            <a:spLocks noGrp="1"/>
          </p:cNvSpPr>
          <p:nvPr>
            <p:ph type="title"/>
          </p:nvPr>
        </p:nvSpPr>
        <p:spPr>
          <a:xfrm>
            <a:off x="311700" y="391350"/>
            <a:ext cx="8520600" cy="626100"/>
          </a:xfrm>
          <a:prstGeom prst="rect">
            <a:avLst/>
          </a:prstGeom>
        </p:spPr>
        <p:txBody>
          <a:bodyPr wrap="square" lIns="91425" tIns="91425" rIns="91425" bIns="91425" anchor="t" anchorCtr="0">
            <a:noAutofit/>
          </a:bodyPr>
          <a:lstStyle/>
          <a:p>
            <a:pPr lvl="0">
              <a:spcBef>
                <a:spcPts val="0"/>
              </a:spcBef>
              <a:buNone/>
            </a:pPr>
            <a:r>
              <a:rPr lang="en">
                <a:latin typeface="Arial"/>
                <a:ea typeface="Arial"/>
                <a:cs typeface="Arial"/>
                <a:sym typeface="Arial"/>
              </a:rPr>
              <a:t>Опыт Камбоджи: сложности</a:t>
            </a:r>
          </a:p>
        </p:txBody>
      </p:sp>
      <p:pic>
        <p:nvPicPr>
          <p:cNvPr id="219" name="Shape 219"/>
          <p:cNvPicPr preferRelativeResize="0"/>
          <p:nvPr/>
        </p:nvPicPr>
        <p:blipFill rotWithShape="1">
          <a:blip r:embed="rId3">
            <a:alphaModFix/>
          </a:blip>
          <a:srcRect/>
          <a:stretch/>
        </p:blipFill>
        <p:spPr>
          <a:xfrm>
            <a:off x="5463775" y="2407488"/>
            <a:ext cx="3434284" cy="2503572"/>
          </a:xfrm>
          <a:prstGeom prst="rect">
            <a:avLst/>
          </a:prstGeom>
          <a:noFill/>
          <a:ln>
            <a:noFill/>
          </a:ln>
        </p:spPr>
      </p:pic>
      <p:sp>
        <p:nvSpPr>
          <p:cNvPr id="220" name="Shape 220"/>
          <p:cNvSpPr txBox="1"/>
          <p:nvPr/>
        </p:nvSpPr>
        <p:spPr>
          <a:xfrm>
            <a:off x="376825" y="1246274"/>
            <a:ext cx="8026500" cy="3947700"/>
          </a:xfrm>
          <a:prstGeom prst="rect">
            <a:avLst/>
          </a:prstGeom>
          <a:noFill/>
          <a:ln>
            <a:noFill/>
          </a:ln>
        </p:spPr>
        <p:txBody>
          <a:bodyPr wrap="square" lIns="0" tIns="0" rIns="0" bIns="0" anchor="t" anchorCtr="0">
            <a:noAutofit/>
          </a:bodyPr>
          <a:lstStyle/>
          <a:p>
            <a:pPr marL="457200" lvl="0" indent="-457200" rtl="0">
              <a:spcBef>
                <a:spcPts val="0"/>
              </a:spcBef>
              <a:buClr>
                <a:srgbClr val="E06666"/>
              </a:buClr>
              <a:buSzPct val="100000"/>
              <a:buAutoNum type="arabicParenR"/>
            </a:pPr>
            <a:r>
              <a:rPr lang="en" sz="1800"/>
              <a:t>Вопросник мониторинга, взятый из NetCode слишком длинный и требует дальнейшей доработки. </a:t>
            </a:r>
          </a:p>
          <a:p>
            <a:pPr marL="457200" lvl="0" indent="-342900" rtl="0">
              <a:spcBef>
                <a:spcPts val="360"/>
              </a:spcBef>
              <a:buNone/>
            </a:pPr>
            <a:endParaRPr sz="1800">
              <a:solidFill>
                <a:srgbClr val="000000"/>
              </a:solidFill>
            </a:endParaRPr>
          </a:p>
          <a:p>
            <a:pPr marL="457200" lvl="0" indent="-457200" rtl="0">
              <a:spcBef>
                <a:spcPts val="360"/>
              </a:spcBef>
              <a:buClr>
                <a:srgbClr val="E06666"/>
              </a:buClr>
              <a:buSzPct val="100000"/>
              <a:buAutoNum type="arabicParenR"/>
            </a:pPr>
            <a:r>
              <a:rPr lang="en" sz="1800"/>
              <a:t>Интеграция мониторинга нац.закона в работу соответствующих министерств затруднена из-за недостаточности </a:t>
            </a:r>
          </a:p>
          <a:p>
            <a:pPr lvl="0" rtl="0">
              <a:spcBef>
                <a:spcPts val="360"/>
              </a:spcBef>
              <a:buNone/>
            </a:pPr>
            <a:r>
              <a:rPr lang="en" sz="1800"/>
              <a:t>       ресурсов, загруженности особенно на </a:t>
            </a:r>
          </a:p>
          <a:p>
            <a:pPr lvl="0" indent="457200" rtl="0">
              <a:spcBef>
                <a:spcPts val="360"/>
              </a:spcBef>
              <a:buNone/>
            </a:pPr>
            <a:r>
              <a:rPr lang="en" sz="1800"/>
              <a:t>субнациональном уровне.</a:t>
            </a:r>
          </a:p>
          <a:p>
            <a:pPr marL="457200" lvl="0" indent="-342900" rtl="0">
              <a:spcBef>
                <a:spcPts val="360"/>
              </a:spcBef>
              <a:buNone/>
            </a:pPr>
            <a:endParaRPr sz="1800">
              <a:solidFill>
                <a:srgbClr val="000000"/>
              </a:solidFill>
            </a:endParaRPr>
          </a:p>
          <a:p>
            <a:pPr marL="457200" lvl="0" indent="-457200" rtl="0">
              <a:spcBef>
                <a:spcPts val="360"/>
              </a:spcBef>
              <a:buClr>
                <a:srgbClr val="E06666"/>
              </a:buClr>
              <a:buSzPct val="100000"/>
              <a:buAutoNum type="arabicParenR"/>
            </a:pPr>
            <a:r>
              <a:rPr lang="en" sz="1800"/>
              <a:t>Медленная система действий от выявления </a:t>
            </a:r>
          </a:p>
          <a:p>
            <a:pPr lvl="0" indent="457200" rtl="0">
              <a:spcBef>
                <a:spcPts val="360"/>
              </a:spcBef>
              <a:buNone/>
            </a:pPr>
            <a:r>
              <a:rPr lang="en" sz="1800"/>
              <a:t>нарушений до разного рода взысканий.</a:t>
            </a:r>
          </a:p>
          <a:p>
            <a:pPr marL="457200" lvl="0" indent="-342900" rtl="0">
              <a:spcBef>
                <a:spcPts val="360"/>
              </a:spcBef>
              <a:buNone/>
            </a:pPr>
            <a:endParaRPr sz="1800">
              <a:solidFill>
                <a:srgbClr val="00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Shape 225"/>
          <p:cNvSpPr txBox="1">
            <a:spLocks noGrp="1"/>
          </p:cNvSpPr>
          <p:nvPr>
            <p:ph type="title"/>
          </p:nvPr>
        </p:nvSpPr>
        <p:spPr>
          <a:xfrm>
            <a:off x="311700" y="391350"/>
            <a:ext cx="8520600" cy="626100"/>
          </a:xfrm>
          <a:prstGeom prst="rect">
            <a:avLst/>
          </a:prstGeom>
        </p:spPr>
        <p:txBody>
          <a:bodyPr wrap="square" lIns="91425" tIns="91425" rIns="91425" bIns="91425" anchor="t" anchorCtr="0">
            <a:noAutofit/>
          </a:bodyPr>
          <a:lstStyle/>
          <a:p>
            <a:pPr lvl="0">
              <a:spcBef>
                <a:spcPts val="0"/>
              </a:spcBef>
              <a:buNone/>
            </a:pPr>
            <a:r>
              <a:rPr lang="en">
                <a:latin typeface="Arial"/>
                <a:ea typeface="Arial"/>
                <a:cs typeface="Arial"/>
                <a:sym typeface="Arial"/>
              </a:rPr>
              <a:t>Опыт Камбоджи: движение вперед</a:t>
            </a:r>
          </a:p>
        </p:txBody>
      </p:sp>
      <p:pic>
        <p:nvPicPr>
          <p:cNvPr id="226" name="Shape 226" descr="D:\Users\Pictures\HKI Pictures\Training\Picture1.jpg"/>
          <p:cNvPicPr preferRelativeResize="0"/>
          <p:nvPr/>
        </p:nvPicPr>
        <p:blipFill rotWithShape="1">
          <a:blip r:embed="rId3">
            <a:alphaModFix/>
          </a:blip>
          <a:srcRect t="14116" b="21100"/>
          <a:stretch/>
        </p:blipFill>
        <p:spPr>
          <a:xfrm>
            <a:off x="1233785" y="2989325"/>
            <a:ext cx="6766316" cy="2046475"/>
          </a:xfrm>
          <a:prstGeom prst="rect">
            <a:avLst/>
          </a:prstGeom>
          <a:noFill/>
          <a:ln>
            <a:noFill/>
          </a:ln>
        </p:spPr>
      </p:pic>
      <p:pic>
        <p:nvPicPr>
          <p:cNvPr id="227" name="Shape 227" descr="image41.png"/>
          <p:cNvPicPr preferRelativeResize="0"/>
          <p:nvPr/>
        </p:nvPicPr>
        <p:blipFill>
          <a:blip r:embed="rId4">
            <a:alphaModFix/>
          </a:blip>
          <a:stretch>
            <a:fillRect/>
          </a:stretch>
        </p:blipFill>
        <p:spPr>
          <a:xfrm>
            <a:off x="904925" y="1216825"/>
            <a:ext cx="2917381" cy="1667075"/>
          </a:xfrm>
          <a:prstGeom prst="rect">
            <a:avLst/>
          </a:prstGeom>
          <a:noFill/>
          <a:ln>
            <a:noFill/>
          </a:ln>
        </p:spPr>
      </p:pic>
      <p:pic>
        <p:nvPicPr>
          <p:cNvPr id="228" name="Shape 228" descr="image41.png"/>
          <p:cNvPicPr preferRelativeResize="0"/>
          <p:nvPr/>
        </p:nvPicPr>
        <p:blipFill>
          <a:blip r:embed="rId5">
            <a:alphaModFix/>
          </a:blip>
          <a:stretch>
            <a:fillRect/>
          </a:stretch>
        </p:blipFill>
        <p:spPr>
          <a:xfrm>
            <a:off x="3550956" y="1246050"/>
            <a:ext cx="2917381" cy="1667075"/>
          </a:xfrm>
          <a:prstGeom prst="rect">
            <a:avLst/>
          </a:prstGeom>
          <a:noFill/>
          <a:ln>
            <a:noFill/>
          </a:ln>
        </p:spPr>
      </p:pic>
      <p:pic>
        <p:nvPicPr>
          <p:cNvPr id="229" name="Shape 229" descr="image41.png"/>
          <p:cNvPicPr preferRelativeResize="0"/>
          <p:nvPr/>
        </p:nvPicPr>
        <p:blipFill>
          <a:blip r:embed="rId6">
            <a:alphaModFix/>
          </a:blip>
          <a:stretch>
            <a:fillRect/>
          </a:stretch>
        </p:blipFill>
        <p:spPr>
          <a:xfrm>
            <a:off x="6138563" y="1246050"/>
            <a:ext cx="2917381" cy="16670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Shape 234"/>
          <p:cNvSpPr txBox="1">
            <a:spLocks noGrp="1"/>
          </p:cNvSpPr>
          <p:nvPr>
            <p:ph type="title"/>
          </p:nvPr>
        </p:nvSpPr>
        <p:spPr>
          <a:xfrm>
            <a:off x="308913" y="150250"/>
            <a:ext cx="8520600" cy="626100"/>
          </a:xfrm>
          <a:prstGeom prst="rect">
            <a:avLst/>
          </a:prstGeom>
        </p:spPr>
        <p:txBody>
          <a:bodyPr wrap="square" lIns="91425" tIns="91425" rIns="91425" bIns="91425" anchor="t" anchorCtr="0">
            <a:noAutofit/>
          </a:bodyPr>
          <a:lstStyle/>
          <a:p>
            <a:pPr lvl="0">
              <a:spcBef>
                <a:spcPts val="0"/>
              </a:spcBef>
              <a:buNone/>
            </a:pPr>
            <a:r>
              <a:rPr lang="en">
                <a:latin typeface="Arial"/>
                <a:ea typeface="Arial"/>
                <a:cs typeface="Arial"/>
                <a:sym typeface="Arial"/>
              </a:rPr>
              <a:t>Рекомендации для Альянсов</a:t>
            </a:r>
          </a:p>
        </p:txBody>
      </p:sp>
      <p:graphicFrame>
        <p:nvGraphicFramePr>
          <p:cNvPr id="235" name="Shape 235"/>
          <p:cNvGraphicFramePr/>
          <p:nvPr/>
        </p:nvGraphicFramePr>
        <p:xfrm>
          <a:off x="35575" y="1057150"/>
          <a:ext cx="3000000" cy="3000000"/>
        </p:xfrm>
        <a:graphic>
          <a:graphicData uri="http://schemas.openxmlformats.org/drawingml/2006/table">
            <a:tbl>
              <a:tblPr>
                <a:noFill/>
                <a:tableStyleId>{8F4C9A25-F29A-42DF-9EBE-F88F3E98E80B}</a:tableStyleId>
              </a:tblPr>
              <a:tblGrid>
                <a:gridCol w="9067275">
                  <a:extLst>
                    <a:ext uri="{9D8B030D-6E8A-4147-A177-3AD203B41FA5}">
                      <a16:colId xmlns:a16="http://schemas.microsoft.com/office/drawing/2014/main" val="20000"/>
                    </a:ext>
                  </a:extLst>
                </a:gridCol>
              </a:tblGrid>
              <a:tr h="979200">
                <a:tc>
                  <a:txBody>
                    <a:bodyPr/>
                    <a:lstStyle/>
                    <a:p>
                      <a:pPr lvl="0" algn="r" rtl="0">
                        <a:spcBef>
                          <a:spcPts val="0"/>
                        </a:spcBef>
                        <a:buNone/>
                      </a:pPr>
                      <a:r>
                        <a:rPr lang="en" sz="1800">
                          <a:solidFill>
                            <a:srgbClr val="FFFFFF"/>
                          </a:solidFill>
                        </a:rPr>
                        <a:t>Собрать информацию о проблемах внедрения закона на                                                        местах и использовать ее для продвижения изменений и улучшений</a:t>
                      </a:r>
                    </a:p>
                  </a:txBody>
                  <a:tcPr marL="91425" marR="91425" marT="91425" marB="91425">
                    <a:solidFill>
                      <a:srgbClr val="B7B7B7"/>
                    </a:solidFill>
                  </a:tcPr>
                </a:tc>
                <a:extLst>
                  <a:ext uri="{0D108BD9-81ED-4DB2-BD59-A6C34878D82A}">
                    <a16:rowId xmlns:a16="http://schemas.microsoft.com/office/drawing/2014/main" val="10000"/>
                  </a:ext>
                </a:extLst>
              </a:tr>
              <a:tr h="979200">
                <a:tc>
                  <a:txBody>
                    <a:bodyPr/>
                    <a:lstStyle/>
                    <a:p>
                      <a:pPr lvl="0" algn="r" rtl="0">
                        <a:spcBef>
                          <a:spcPts val="0"/>
                        </a:spcBef>
                        <a:buNone/>
                      </a:pPr>
                      <a:r>
                        <a:rPr lang="en" sz="1800">
                          <a:solidFill>
                            <a:srgbClr val="666666"/>
                          </a:solidFill>
                        </a:rPr>
                        <a:t>Четкое распределение ролей и четкий механизм работы для всех заинтересованных лиц </a:t>
                      </a:r>
                    </a:p>
                  </a:txBody>
                  <a:tcPr marL="91425" marR="91425" marT="91425" marB="91425">
                    <a:solidFill>
                      <a:srgbClr val="EA9999"/>
                    </a:solidFill>
                  </a:tcPr>
                </a:tc>
                <a:extLst>
                  <a:ext uri="{0D108BD9-81ED-4DB2-BD59-A6C34878D82A}">
                    <a16:rowId xmlns:a16="http://schemas.microsoft.com/office/drawing/2014/main" val="10001"/>
                  </a:ext>
                </a:extLst>
              </a:tr>
              <a:tr h="979200">
                <a:tc>
                  <a:txBody>
                    <a:bodyPr/>
                    <a:lstStyle/>
                    <a:p>
                      <a:pPr lvl="0" algn="r" rtl="0">
                        <a:spcBef>
                          <a:spcPts val="0"/>
                        </a:spcBef>
                        <a:buNone/>
                      </a:pPr>
                      <a:r>
                        <a:rPr lang="en" sz="1800">
                          <a:solidFill>
                            <a:srgbClr val="FFFFFF"/>
                          </a:solidFill>
                        </a:rPr>
                        <a:t>     Обеспечить ответственное отношение правительства </a:t>
                      </a:r>
                    </a:p>
                    <a:p>
                      <a:pPr lvl="0" algn="r" rtl="0">
                        <a:spcBef>
                          <a:spcPts val="0"/>
                        </a:spcBef>
                        <a:buNone/>
                      </a:pPr>
                      <a:r>
                        <a:rPr lang="en" sz="1800">
                          <a:solidFill>
                            <a:srgbClr val="FFFFFF"/>
                          </a:solidFill>
                        </a:rPr>
                        <a:t>по нарушениям и требованиям принять меры против них. </a:t>
                      </a:r>
                    </a:p>
                  </a:txBody>
                  <a:tcPr marL="91425" marR="91425" marT="91425" marB="91425">
                    <a:solidFill>
                      <a:srgbClr val="B7B7B7"/>
                    </a:solidFill>
                  </a:tcPr>
                </a:tc>
                <a:extLst>
                  <a:ext uri="{0D108BD9-81ED-4DB2-BD59-A6C34878D82A}">
                    <a16:rowId xmlns:a16="http://schemas.microsoft.com/office/drawing/2014/main" val="10002"/>
                  </a:ext>
                </a:extLst>
              </a:tr>
              <a:tr h="979200">
                <a:tc>
                  <a:txBody>
                    <a:bodyPr/>
                    <a:lstStyle/>
                    <a:p>
                      <a:pPr lvl="1" algn="r" rtl="0">
                        <a:spcBef>
                          <a:spcPts val="0"/>
                        </a:spcBef>
                        <a:buNone/>
                      </a:pPr>
                      <a:r>
                        <a:rPr lang="en" sz="1800">
                          <a:solidFill>
                            <a:srgbClr val="666666"/>
                          </a:solidFill>
                        </a:rPr>
                        <a:t>Обучать членов Альянса деталям процесса сбора нарушений </a:t>
                      </a:r>
                    </a:p>
                    <a:p>
                      <a:pPr lvl="1" algn="r" rtl="0">
                        <a:spcBef>
                          <a:spcPts val="0"/>
                        </a:spcBef>
                        <a:buClr>
                          <a:srgbClr val="DAECEE"/>
                        </a:buClr>
                        <a:buSzPct val="25000"/>
                        <a:buFont typeface="Arial"/>
                        <a:buNone/>
                      </a:pPr>
                      <a:r>
                        <a:rPr lang="en" sz="1800">
                          <a:solidFill>
                            <a:srgbClr val="666666"/>
                          </a:solidFill>
                        </a:rPr>
                        <a:t>и их подачи в соответствующие органы.  </a:t>
                      </a:r>
                    </a:p>
                  </a:txBody>
                  <a:tcPr marL="91425" marR="91425" marT="91425" marB="91425">
                    <a:solidFill>
                      <a:srgbClr val="EA9999"/>
                    </a:solidFill>
                  </a:tcPr>
                </a:tc>
                <a:extLst>
                  <a:ext uri="{0D108BD9-81ED-4DB2-BD59-A6C34878D82A}">
                    <a16:rowId xmlns:a16="http://schemas.microsoft.com/office/drawing/2014/main" val="10003"/>
                  </a:ext>
                </a:extLst>
              </a:tr>
            </a:tbl>
          </a:graphicData>
        </a:graphic>
      </p:graphicFrame>
      <p:pic>
        <p:nvPicPr>
          <p:cNvPr id="236" name="Shape 236" descr="D:\Users\Pictures\Icons\Industry-Research-icon.png"/>
          <p:cNvPicPr preferRelativeResize="0"/>
          <p:nvPr/>
        </p:nvPicPr>
        <p:blipFill rotWithShape="1">
          <a:blip r:embed="rId3">
            <a:alphaModFix/>
          </a:blip>
          <a:srcRect/>
          <a:stretch/>
        </p:blipFill>
        <p:spPr>
          <a:xfrm>
            <a:off x="308927" y="1163622"/>
            <a:ext cx="747450" cy="747450"/>
          </a:xfrm>
          <a:prstGeom prst="rect">
            <a:avLst/>
          </a:prstGeom>
          <a:noFill/>
          <a:ln>
            <a:noFill/>
          </a:ln>
        </p:spPr>
      </p:pic>
      <p:pic>
        <p:nvPicPr>
          <p:cNvPr id="237" name="Shape 237" descr="D:\Users\Pictures\Icons\individual-icon-3.png"/>
          <p:cNvPicPr preferRelativeResize="0"/>
          <p:nvPr/>
        </p:nvPicPr>
        <p:blipFill rotWithShape="1">
          <a:blip r:embed="rId4">
            <a:alphaModFix/>
          </a:blip>
          <a:srcRect/>
          <a:stretch/>
        </p:blipFill>
        <p:spPr>
          <a:xfrm>
            <a:off x="324578" y="2147776"/>
            <a:ext cx="838046" cy="747450"/>
          </a:xfrm>
          <a:prstGeom prst="rect">
            <a:avLst/>
          </a:prstGeom>
          <a:noFill/>
          <a:ln>
            <a:noFill/>
          </a:ln>
        </p:spPr>
      </p:pic>
      <p:pic>
        <p:nvPicPr>
          <p:cNvPr id="238" name="Shape 238" descr="D:\Users\Pictures\Icons\accountability_2_-512.png"/>
          <p:cNvPicPr preferRelativeResize="0"/>
          <p:nvPr/>
        </p:nvPicPr>
        <p:blipFill rotWithShape="1">
          <a:blip r:embed="rId5">
            <a:alphaModFix/>
          </a:blip>
          <a:srcRect/>
          <a:stretch/>
        </p:blipFill>
        <p:spPr>
          <a:xfrm>
            <a:off x="327650" y="3063950"/>
            <a:ext cx="804800" cy="804800"/>
          </a:xfrm>
          <a:prstGeom prst="rect">
            <a:avLst/>
          </a:prstGeom>
          <a:noFill/>
          <a:ln>
            <a:noFill/>
          </a:ln>
        </p:spPr>
      </p:pic>
      <p:pic>
        <p:nvPicPr>
          <p:cNvPr id="239" name="Shape 239" descr="D:\Users\Pictures\Icons\training-icon-11.png"/>
          <p:cNvPicPr preferRelativeResize="0"/>
          <p:nvPr/>
        </p:nvPicPr>
        <p:blipFill rotWithShape="1">
          <a:blip r:embed="rId6">
            <a:alphaModFix/>
          </a:blip>
          <a:srcRect/>
          <a:stretch/>
        </p:blipFill>
        <p:spPr>
          <a:xfrm>
            <a:off x="357826" y="4112230"/>
            <a:ext cx="804800" cy="804818"/>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Shape 244"/>
          <p:cNvSpPr txBox="1">
            <a:spLocks noGrp="1"/>
          </p:cNvSpPr>
          <p:nvPr>
            <p:ph type="title"/>
          </p:nvPr>
        </p:nvSpPr>
        <p:spPr>
          <a:xfrm>
            <a:off x="311700" y="391350"/>
            <a:ext cx="8520600" cy="626100"/>
          </a:xfrm>
          <a:prstGeom prst="rect">
            <a:avLst/>
          </a:prstGeom>
        </p:spPr>
        <p:txBody>
          <a:bodyPr wrap="square" lIns="91425" tIns="91425" rIns="91425" bIns="91425" anchor="t" anchorCtr="0">
            <a:noAutofit/>
          </a:bodyPr>
          <a:lstStyle/>
          <a:p>
            <a:pPr lvl="0">
              <a:spcBef>
                <a:spcPts val="0"/>
              </a:spcBef>
              <a:buNone/>
            </a:pPr>
            <a:r>
              <a:rPr lang="en" dirty="0">
                <a:latin typeface="Arial"/>
                <a:ea typeface="Arial"/>
                <a:cs typeface="Arial"/>
                <a:sym typeface="Arial"/>
              </a:rPr>
              <a:t>Выводы для Кыргызстана</a:t>
            </a:r>
          </a:p>
        </p:txBody>
      </p:sp>
      <p:sp>
        <p:nvSpPr>
          <p:cNvPr id="245" name="Shape 245"/>
          <p:cNvSpPr txBox="1">
            <a:spLocks noGrp="1"/>
          </p:cNvSpPr>
          <p:nvPr>
            <p:ph type="body" idx="1"/>
          </p:nvPr>
        </p:nvSpPr>
        <p:spPr>
          <a:xfrm>
            <a:off x="311700" y="1152475"/>
            <a:ext cx="8520600" cy="3416400"/>
          </a:xfrm>
          <a:prstGeom prst="rect">
            <a:avLst/>
          </a:prstGeom>
        </p:spPr>
        <p:txBody>
          <a:bodyPr wrap="square" lIns="91425" tIns="91425" rIns="91425" bIns="91425" anchor="t" anchorCtr="0">
            <a:noAutofit/>
          </a:bodyPr>
          <a:lstStyle/>
          <a:p>
            <a:r>
              <a:rPr lang="ru-RU" dirty="0" smtClean="0"/>
              <a:t>Мотивация всех заинтересованных лиц</a:t>
            </a:r>
            <a:endParaRPr lang="en-US" dirty="0"/>
          </a:p>
          <a:p>
            <a:r>
              <a:rPr lang="ru-RU" dirty="0"/>
              <a:t>Децентрализация</a:t>
            </a:r>
            <a:endParaRPr lang="en-US" dirty="0"/>
          </a:p>
          <a:p>
            <a:r>
              <a:rPr lang="ru-RU" dirty="0"/>
              <a:t>Разработка более сильного закона</a:t>
            </a:r>
            <a:endParaRPr lang="en-US" dirty="0"/>
          </a:p>
          <a:p>
            <a:r>
              <a:rPr lang="ru-RU" dirty="0"/>
              <a:t>Разработка системы сбора информации мониторинга и взыскания нарушений</a:t>
            </a:r>
            <a:endParaRPr lang="en-US" dirty="0"/>
          </a:p>
          <a:p>
            <a:pPr marL="114300" lvl="0" rtl="0">
              <a:spcBef>
                <a:spcPts val="0"/>
              </a:spcBef>
              <a:buNone/>
            </a:pPr>
            <a:endParaRPr dirty="0">
              <a:latin typeface="Arial"/>
              <a:ea typeface="Arial"/>
              <a:cs typeface="Arial"/>
              <a:sym typeface="Arial"/>
            </a:endParaRPr>
          </a:p>
          <a:p>
            <a:pPr marL="457200" lvl="0" indent="-342900" rtl="0">
              <a:spcBef>
                <a:spcPts val="0"/>
              </a:spcBef>
              <a:buFont typeface="Arial"/>
              <a:buAutoNum type="arabicPeriod"/>
            </a:pPr>
            <a:endParaRPr dirty="0">
              <a:latin typeface="Arial"/>
              <a:ea typeface="Arial"/>
              <a:cs typeface="Arial"/>
              <a:sym typeface="Arial"/>
            </a:endParaRPr>
          </a:p>
          <a:p>
            <a:pPr marL="114300" lvl="0" rtl="0">
              <a:spcBef>
                <a:spcPts val="0"/>
              </a:spcBef>
              <a:buNone/>
            </a:pPr>
            <a:endParaRPr dirty="0">
              <a:latin typeface="Arial"/>
              <a:ea typeface="Arial"/>
              <a:cs typeface="Arial"/>
              <a:sym typeface="Arial"/>
            </a:endParaRPr>
          </a:p>
          <a:p>
            <a:pPr marL="457200" lvl="0" indent="-342900">
              <a:spcBef>
                <a:spcPts val="0"/>
              </a:spcBef>
              <a:buFont typeface="Arial"/>
              <a:buAutoNum type="arabicPeriod"/>
            </a:pPr>
            <a:endParaRPr dirty="0">
              <a:latin typeface="Arial"/>
              <a:ea typeface="Arial"/>
              <a:cs typeface="Arial"/>
              <a:sym typeface="Arial"/>
            </a:endParaRPr>
          </a:p>
          <a:p>
            <a:pPr marL="457200" lvl="0" indent="-342900">
              <a:spcBef>
                <a:spcPts val="0"/>
              </a:spcBef>
              <a:buFont typeface="Arial"/>
              <a:buAutoNum type="arabicPeriod"/>
            </a:pPr>
            <a:endParaRPr dirty="0">
              <a:latin typeface="Arial"/>
              <a:ea typeface="Arial"/>
              <a:cs typeface="Arial"/>
              <a:sym typeface="Arial"/>
            </a:endParaRPr>
          </a:p>
          <a:p>
            <a:pPr marL="457200" lvl="0" indent="-342900">
              <a:spcBef>
                <a:spcPts val="0"/>
              </a:spcBef>
              <a:buFont typeface="Arial"/>
              <a:buAutoNum type="arabicPeriod"/>
            </a:pPr>
            <a:endParaRPr dirty="0">
              <a:latin typeface="Arial"/>
              <a:ea typeface="Arial"/>
              <a:cs typeface="Arial"/>
              <a:sym typeface="Arial"/>
            </a:endParaRPr>
          </a:p>
          <a:p>
            <a:pPr marL="457200" lvl="0" indent="-342900" rtl="0">
              <a:spcBef>
                <a:spcPts val="0"/>
              </a:spcBef>
              <a:buFont typeface="Arial"/>
              <a:buAutoNum type="arabicPeriod"/>
            </a:pPr>
            <a:endParaRPr dirty="0">
              <a:latin typeface="Arial"/>
              <a:ea typeface="Arial"/>
              <a:cs typeface="Arial"/>
              <a:sym typeface="Arial"/>
            </a:endParaRPr>
          </a:p>
          <a:p>
            <a:pPr lvl="0">
              <a:spcBef>
                <a:spcPts val="0"/>
              </a:spcBef>
              <a:buNone/>
            </a:pPr>
            <a:endParaRPr dirty="0">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49"/>
        <p:cNvGrpSpPr/>
        <p:nvPr/>
      </p:nvGrpSpPr>
      <p:grpSpPr>
        <a:xfrm>
          <a:off x="0" y="0"/>
          <a:ext cx="0" cy="0"/>
          <a:chOff x="0" y="0"/>
          <a:chExt cx="0" cy="0"/>
        </a:xfrm>
      </p:grpSpPr>
      <p:sp>
        <p:nvSpPr>
          <p:cNvPr id="250" name="Shape 250"/>
          <p:cNvSpPr txBox="1"/>
          <p:nvPr/>
        </p:nvSpPr>
        <p:spPr>
          <a:xfrm>
            <a:off x="2345275" y="-73075"/>
            <a:ext cx="4186200" cy="1169100"/>
          </a:xfrm>
          <a:prstGeom prst="rect">
            <a:avLst/>
          </a:prstGeom>
          <a:noFill/>
          <a:ln>
            <a:noFill/>
          </a:ln>
        </p:spPr>
        <p:txBody>
          <a:bodyPr wrap="square" lIns="91425" tIns="91425" rIns="91425" bIns="91425" anchor="t" anchorCtr="0">
            <a:noAutofit/>
          </a:bodyPr>
          <a:lstStyle/>
          <a:p>
            <a:pPr lvl="0">
              <a:spcBef>
                <a:spcPts val="0"/>
              </a:spcBef>
              <a:buNone/>
            </a:pPr>
            <a:r>
              <a:rPr lang="en" sz="7200">
                <a:solidFill>
                  <a:srgbClr val="E06666"/>
                </a:solidFill>
              </a:rPr>
              <a:t>Спасибо!</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311700" y="391350"/>
            <a:ext cx="8520600" cy="626100"/>
          </a:xfrm>
          <a:prstGeom prst="rect">
            <a:avLst/>
          </a:prstGeom>
        </p:spPr>
        <p:txBody>
          <a:bodyPr wrap="square" lIns="91425" tIns="91425" rIns="91425" bIns="91425" anchor="t" anchorCtr="0">
            <a:noAutofit/>
          </a:bodyPr>
          <a:lstStyle/>
          <a:p>
            <a:pPr lvl="0" algn="ctr">
              <a:spcBef>
                <a:spcPts val="0"/>
              </a:spcBef>
              <a:buNone/>
            </a:pPr>
            <a:r>
              <a:rPr lang="en" sz="3600">
                <a:latin typeface="Arial"/>
                <a:ea typeface="Arial"/>
                <a:cs typeface="Arial"/>
                <a:sym typeface="Arial"/>
              </a:rPr>
              <a:t>Грудное вскармливание спасает жизни</a:t>
            </a:r>
          </a:p>
        </p:txBody>
      </p:sp>
      <p:sp>
        <p:nvSpPr>
          <p:cNvPr id="74" name="Shape 74"/>
          <p:cNvSpPr txBox="1">
            <a:spLocks noGrp="1"/>
          </p:cNvSpPr>
          <p:nvPr>
            <p:ph type="body" idx="1"/>
          </p:nvPr>
        </p:nvSpPr>
        <p:spPr>
          <a:xfrm>
            <a:off x="311700" y="1626700"/>
            <a:ext cx="8520600" cy="2942100"/>
          </a:xfrm>
          <a:prstGeom prst="rect">
            <a:avLst/>
          </a:prstGeom>
        </p:spPr>
        <p:txBody>
          <a:bodyPr wrap="square" lIns="91425" tIns="91425" rIns="91425" bIns="91425" anchor="t" anchorCtr="0">
            <a:noAutofit/>
          </a:bodyPr>
          <a:lstStyle/>
          <a:p>
            <a:pPr lvl="0">
              <a:spcBef>
                <a:spcPts val="0"/>
              </a:spcBef>
              <a:spcAft>
                <a:spcPts val="0"/>
              </a:spcAft>
              <a:buNone/>
            </a:pPr>
            <a:r>
              <a:rPr lang="en">
                <a:solidFill>
                  <a:srgbClr val="000000"/>
                </a:solidFill>
                <a:latin typeface="Arial"/>
                <a:ea typeface="Arial"/>
                <a:cs typeface="Arial"/>
                <a:sym typeface="Arial"/>
              </a:rPr>
              <a:t>Грудное вскармливание может спасти </a:t>
            </a:r>
            <a:r>
              <a:rPr lang="en" sz="2400" b="1">
                <a:solidFill>
                  <a:srgbClr val="E06666"/>
                </a:solidFill>
                <a:latin typeface="Arial"/>
                <a:ea typeface="Arial"/>
                <a:cs typeface="Arial"/>
                <a:sym typeface="Arial"/>
              </a:rPr>
              <a:t>800 000</a:t>
            </a:r>
            <a:r>
              <a:rPr lang="en">
                <a:solidFill>
                  <a:srgbClr val="000000"/>
                </a:solidFill>
                <a:latin typeface="Arial"/>
                <a:ea typeface="Arial"/>
                <a:cs typeface="Arial"/>
                <a:sym typeface="Arial"/>
              </a:rPr>
              <a:t> </a:t>
            </a:r>
          </a:p>
          <a:p>
            <a:pPr lvl="0" rtl="0">
              <a:spcBef>
                <a:spcPts val="0"/>
              </a:spcBef>
              <a:spcAft>
                <a:spcPts val="0"/>
              </a:spcAft>
              <a:buNone/>
            </a:pPr>
            <a:r>
              <a:rPr lang="en">
                <a:solidFill>
                  <a:srgbClr val="000000"/>
                </a:solidFill>
                <a:latin typeface="Arial"/>
                <a:ea typeface="Arial"/>
                <a:cs typeface="Arial"/>
                <a:sym typeface="Arial"/>
              </a:rPr>
              <a:t>жизней детей при условии почти всеобщего </a:t>
            </a:r>
          </a:p>
          <a:p>
            <a:pPr lvl="0">
              <a:spcBef>
                <a:spcPts val="0"/>
              </a:spcBef>
              <a:spcAft>
                <a:spcPts val="0"/>
              </a:spcAft>
              <a:buNone/>
            </a:pPr>
            <a:r>
              <a:rPr lang="en">
                <a:solidFill>
                  <a:srgbClr val="000000"/>
                </a:solidFill>
                <a:latin typeface="Arial"/>
                <a:ea typeface="Arial"/>
                <a:cs typeface="Arial"/>
                <a:sym typeface="Arial"/>
              </a:rPr>
              <a:t>кормления грудью.</a:t>
            </a:r>
          </a:p>
          <a:p>
            <a:pPr lvl="0" rtl="0">
              <a:spcBef>
                <a:spcPts val="0"/>
              </a:spcBef>
              <a:spcAft>
                <a:spcPts val="0"/>
              </a:spcAft>
              <a:buNone/>
            </a:pPr>
            <a:r>
              <a:rPr lang="en">
                <a:solidFill>
                  <a:srgbClr val="000000"/>
                </a:solidFill>
                <a:latin typeface="Arial"/>
                <a:ea typeface="Arial"/>
                <a:cs typeface="Arial"/>
                <a:sym typeface="Arial"/>
              </a:rPr>
              <a:t>Грудное вскармливание спасает </a:t>
            </a:r>
            <a:r>
              <a:rPr lang="en" sz="2400" b="1">
                <a:solidFill>
                  <a:srgbClr val="E06666"/>
                </a:solidFill>
                <a:latin typeface="Arial"/>
                <a:ea typeface="Arial"/>
                <a:cs typeface="Arial"/>
                <a:sym typeface="Arial"/>
              </a:rPr>
              <a:t>20 000</a:t>
            </a:r>
            <a:r>
              <a:rPr lang="en">
                <a:solidFill>
                  <a:srgbClr val="000000"/>
                </a:solidFill>
                <a:latin typeface="Arial"/>
                <a:ea typeface="Arial"/>
                <a:cs typeface="Arial"/>
                <a:sym typeface="Arial"/>
              </a:rPr>
              <a:t> </a:t>
            </a:r>
          </a:p>
          <a:p>
            <a:pPr lvl="0" rtl="0">
              <a:spcBef>
                <a:spcPts val="0"/>
              </a:spcBef>
              <a:spcAft>
                <a:spcPts val="0"/>
              </a:spcAft>
              <a:buNone/>
            </a:pPr>
            <a:r>
              <a:rPr lang="en">
                <a:solidFill>
                  <a:srgbClr val="000000"/>
                </a:solidFill>
                <a:latin typeface="Arial"/>
                <a:ea typeface="Arial"/>
                <a:cs typeface="Arial"/>
                <a:sym typeface="Arial"/>
              </a:rPr>
              <a:t>женщин от рака молочной железы и яичников. </a:t>
            </a:r>
          </a:p>
          <a:p>
            <a:pPr lvl="0">
              <a:spcBef>
                <a:spcPts val="0"/>
              </a:spcBef>
              <a:spcAft>
                <a:spcPts val="1000"/>
              </a:spcAft>
              <a:buNone/>
            </a:pPr>
            <a:r>
              <a:rPr lang="en">
                <a:solidFill>
                  <a:srgbClr val="000000"/>
                </a:solidFill>
                <a:latin typeface="Arial"/>
                <a:ea typeface="Arial"/>
                <a:cs typeface="Arial"/>
                <a:sym typeface="Arial"/>
              </a:rPr>
              <a:t>ГВ может спасти еще </a:t>
            </a:r>
            <a:r>
              <a:rPr lang="en" sz="2400" b="1">
                <a:solidFill>
                  <a:srgbClr val="E06666"/>
                </a:solidFill>
                <a:latin typeface="Arial"/>
                <a:ea typeface="Arial"/>
                <a:cs typeface="Arial"/>
                <a:sym typeface="Arial"/>
              </a:rPr>
              <a:t>20 000</a:t>
            </a:r>
            <a:r>
              <a:rPr lang="en">
                <a:solidFill>
                  <a:srgbClr val="000000"/>
                </a:solidFill>
                <a:latin typeface="Arial"/>
                <a:ea typeface="Arial"/>
                <a:cs typeface="Arial"/>
                <a:sym typeface="Arial"/>
              </a:rPr>
              <a:t>, если улучшить показатели кормления грудью.</a:t>
            </a:r>
          </a:p>
          <a:p>
            <a:pPr lvl="0">
              <a:spcBef>
                <a:spcPts val="0"/>
              </a:spcBef>
              <a:buNone/>
            </a:pPr>
            <a:endParaRPr>
              <a:solidFill>
                <a:srgbClr val="000000"/>
              </a:solidFill>
              <a:latin typeface="Arial"/>
              <a:ea typeface="Arial"/>
              <a:cs typeface="Arial"/>
              <a:sym typeface="Arial"/>
            </a:endParaRPr>
          </a:p>
        </p:txBody>
      </p:sp>
      <p:pic>
        <p:nvPicPr>
          <p:cNvPr id="75" name="Shape 75" descr="Asian+baby+breastfeeding.jpeg"/>
          <p:cNvPicPr preferRelativeResize="0"/>
          <p:nvPr/>
        </p:nvPicPr>
        <p:blipFill>
          <a:blip r:embed="rId3">
            <a:alphaModFix/>
          </a:blip>
          <a:stretch>
            <a:fillRect/>
          </a:stretch>
        </p:blipFill>
        <p:spPr>
          <a:xfrm>
            <a:off x="5928451" y="1684075"/>
            <a:ext cx="2681801" cy="1775350"/>
          </a:xfrm>
          <a:prstGeom prst="rect">
            <a:avLst/>
          </a:prstGeom>
          <a:noFill/>
          <a:ln>
            <a:noFill/>
          </a:ln>
        </p:spPr>
      </p:pic>
      <p:sp>
        <p:nvSpPr>
          <p:cNvPr id="76" name="Shape 76"/>
          <p:cNvSpPr txBox="1"/>
          <p:nvPr/>
        </p:nvSpPr>
        <p:spPr>
          <a:xfrm>
            <a:off x="1088600" y="423750"/>
            <a:ext cx="4208400" cy="491100"/>
          </a:xfrm>
          <a:prstGeom prst="rect">
            <a:avLst/>
          </a:prstGeom>
          <a:noFill/>
          <a:ln>
            <a:noFill/>
          </a:ln>
        </p:spPr>
        <p:txBody>
          <a:bodyPr wrap="square" lIns="91425" tIns="91425" rIns="91425" bIns="91425" anchor="t" anchorCtr="0">
            <a:noAutofit/>
          </a:bodyPr>
          <a:lstStyle/>
          <a:p>
            <a:pPr lvl="0">
              <a:spcBef>
                <a:spcPts val="0"/>
              </a:spcBef>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311700" y="565475"/>
            <a:ext cx="8520600" cy="3730800"/>
          </a:xfrm>
          <a:prstGeom prst="rect">
            <a:avLst/>
          </a:prstGeom>
        </p:spPr>
        <p:txBody>
          <a:bodyPr wrap="square" lIns="91425" tIns="91425" rIns="91425" bIns="91425" anchor="t" anchorCtr="0">
            <a:noAutofit/>
          </a:bodyPr>
          <a:lstStyle/>
          <a:p>
            <a:pPr lvl="0">
              <a:spcBef>
                <a:spcPts val="0"/>
              </a:spcBef>
              <a:buNone/>
            </a:pPr>
            <a:r>
              <a:rPr lang="en" sz="3000">
                <a:solidFill>
                  <a:srgbClr val="000000"/>
                </a:solidFill>
                <a:latin typeface="Arial"/>
                <a:ea typeface="Arial"/>
                <a:cs typeface="Arial"/>
                <a:sym typeface="Arial"/>
              </a:rPr>
              <a:t>Траты, связанные с искусственным вскармливанием </a:t>
            </a:r>
            <a:r>
              <a:rPr lang="en" sz="3600">
                <a:solidFill>
                  <a:srgbClr val="000000"/>
                </a:solidFill>
                <a:latin typeface="Arial"/>
                <a:ea typeface="Arial"/>
                <a:cs typeface="Arial"/>
                <a:sym typeface="Arial"/>
              </a:rPr>
              <a:t>-</a:t>
            </a:r>
            <a:r>
              <a:rPr lang="en" sz="3600">
                <a:latin typeface="Arial"/>
                <a:ea typeface="Arial"/>
                <a:cs typeface="Arial"/>
                <a:sym typeface="Arial"/>
              </a:rPr>
              <a:t> </a:t>
            </a:r>
            <a:r>
              <a:rPr lang="en" sz="4800" u="sng">
                <a:latin typeface="Arial"/>
                <a:ea typeface="Arial"/>
                <a:cs typeface="Arial"/>
                <a:sym typeface="Arial"/>
              </a:rPr>
              <a:t>300</a:t>
            </a:r>
            <a:r>
              <a:rPr lang="en" sz="3600" u="sng">
                <a:latin typeface="Arial"/>
                <a:ea typeface="Arial"/>
                <a:cs typeface="Arial"/>
                <a:sym typeface="Arial"/>
              </a:rPr>
              <a:t> млн. дол.</a:t>
            </a:r>
            <a:r>
              <a:rPr lang="en" sz="3600">
                <a:latin typeface="Arial"/>
                <a:ea typeface="Arial"/>
                <a:cs typeface="Arial"/>
                <a:sym typeface="Arial"/>
              </a:rPr>
              <a:t> </a:t>
            </a:r>
            <a:r>
              <a:rPr lang="en" sz="3600">
                <a:solidFill>
                  <a:srgbClr val="000000"/>
                </a:solidFill>
                <a:latin typeface="Arial"/>
                <a:ea typeface="Arial"/>
                <a:cs typeface="Arial"/>
                <a:sym typeface="Arial"/>
              </a:rPr>
              <a:t>в год</a:t>
            </a:r>
          </a:p>
          <a:p>
            <a:pPr lvl="0">
              <a:spcBef>
                <a:spcPts val="0"/>
              </a:spcBef>
              <a:buNone/>
            </a:pPr>
            <a:endParaRPr sz="3600">
              <a:latin typeface="Arial"/>
              <a:ea typeface="Arial"/>
              <a:cs typeface="Arial"/>
              <a:sym typeface="Arial"/>
            </a:endParaRPr>
          </a:p>
          <a:p>
            <a:pPr lvl="0">
              <a:spcBef>
                <a:spcPts val="0"/>
              </a:spcBef>
              <a:buNone/>
            </a:pPr>
            <a:r>
              <a:rPr lang="en" sz="3000">
                <a:solidFill>
                  <a:srgbClr val="000000"/>
                </a:solidFill>
                <a:latin typeface="Arial"/>
                <a:ea typeface="Arial"/>
                <a:cs typeface="Arial"/>
                <a:sym typeface="Arial"/>
              </a:rPr>
              <a:t>Продажа заменителей грудного молока </a:t>
            </a:r>
            <a:r>
              <a:rPr lang="en" sz="3600">
                <a:solidFill>
                  <a:srgbClr val="000000"/>
                </a:solidFill>
                <a:latin typeface="Arial"/>
                <a:ea typeface="Arial"/>
                <a:cs typeface="Arial"/>
                <a:sym typeface="Arial"/>
              </a:rPr>
              <a:t>- </a:t>
            </a:r>
            <a:r>
              <a:rPr lang="en" sz="4800" u="sng">
                <a:latin typeface="Arial"/>
                <a:ea typeface="Arial"/>
                <a:cs typeface="Arial"/>
                <a:sym typeface="Arial"/>
              </a:rPr>
              <a:t>44.8</a:t>
            </a:r>
            <a:r>
              <a:rPr lang="en" sz="3600" u="sng">
                <a:latin typeface="Arial"/>
                <a:ea typeface="Arial"/>
                <a:cs typeface="Arial"/>
                <a:sym typeface="Arial"/>
              </a:rPr>
              <a:t> млрд. дол.</a:t>
            </a:r>
            <a:r>
              <a:rPr lang="en" sz="3600">
                <a:latin typeface="Arial"/>
                <a:ea typeface="Arial"/>
                <a:cs typeface="Arial"/>
                <a:sym typeface="Arial"/>
              </a:rPr>
              <a:t> </a:t>
            </a:r>
            <a:r>
              <a:rPr lang="en" sz="3600">
                <a:solidFill>
                  <a:srgbClr val="000000"/>
                </a:solidFill>
                <a:latin typeface="Arial"/>
                <a:ea typeface="Arial"/>
                <a:cs typeface="Arial"/>
                <a:sym typeface="Arial"/>
              </a:rPr>
              <a:t>в год</a:t>
            </a:r>
          </a:p>
          <a:p>
            <a:pPr lvl="0">
              <a:spcBef>
                <a:spcPts val="0"/>
              </a:spcBef>
              <a:buNone/>
            </a:pPr>
            <a:endParaRPr/>
          </a:p>
        </p:txBody>
      </p:sp>
      <p:pic>
        <p:nvPicPr>
          <p:cNvPr id="82" name="Shape 82" descr="DQmbUEEFD6d2axfzmtJK5teqEi6Y2jwUprqBFLtJy5Syc3d.jpg"/>
          <p:cNvPicPr preferRelativeResize="0"/>
          <p:nvPr/>
        </p:nvPicPr>
        <p:blipFill>
          <a:blip r:embed="rId3">
            <a:alphaModFix/>
          </a:blip>
          <a:stretch>
            <a:fillRect/>
          </a:stretch>
        </p:blipFill>
        <p:spPr>
          <a:xfrm>
            <a:off x="6013725" y="3285325"/>
            <a:ext cx="2368274" cy="13321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311700" y="315925"/>
            <a:ext cx="8520600" cy="1126800"/>
          </a:xfrm>
          <a:prstGeom prst="rect">
            <a:avLst/>
          </a:prstGeom>
        </p:spPr>
        <p:txBody>
          <a:bodyPr wrap="square" lIns="91425" tIns="91425" rIns="91425" bIns="91425" anchor="t" anchorCtr="0">
            <a:noAutofit/>
          </a:bodyPr>
          <a:lstStyle/>
          <a:p>
            <a:pPr lvl="0" algn="ctr">
              <a:spcBef>
                <a:spcPts val="0"/>
              </a:spcBef>
              <a:buNone/>
            </a:pPr>
            <a:r>
              <a:rPr lang="en" sz="3600">
                <a:latin typeface="Arial"/>
                <a:ea typeface="Arial"/>
                <a:cs typeface="Arial"/>
                <a:sym typeface="Arial"/>
              </a:rPr>
              <a:t>Защита и продвижение грудного вскармливания</a:t>
            </a:r>
          </a:p>
        </p:txBody>
      </p:sp>
      <p:pic>
        <p:nvPicPr>
          <p:cNvPr id="88" name="Shape 88" descr="20526203_1947535338849142_8391935760503820663_n.jpg"/>
          <p:cNvPicPr preferRelativeResize="0"/>
          <p:nvPr/>
        </p:nvPicPr>
        <p:blipFill>
          <a:blip r:embed="rId3">
            <a:alphaModFix/>
          </a:blip>
          <a:stretch>
            <a:fillRect/>
          </a:stretch>
        </p:blipFill>
        <p:spPr>
          <a:xfrm>
            <a:off x="4670150" y="1903000"/>
            <a:ext cx="3292975" cy="2469724"/>
          </a:xfrm>
          <a:prstGeom prst="rect">
            <a:avLst/>
          </a:prstGeom>
          <a:noFill/>
          <a:ln>
            <a:noFill/>
          </a:ln>
        </p:spPr>
      </p:pic>
      <p:pic>
        <p:nvPicPr>
          <p:cNvPr id="89" name="Shape 89" descr="Codebook2.gif"/>
          <p:cNvPicPr preferRelativeResize="0"/>
          <p:nvPr/>
        </p:nvPicPr>
        <p:blipFill>
          <a:blip r:embed="rId4">
            <a:alphaModFix/>
          </a:blip>
          <a:stretch>
            <a:fillRect/>
          </a:stretch>
        </p:blipFill>
        <p:spPr>
          <a:xfrm>
            <a:off x="1399550" y="1671325"/>
            <a:ext cx="2090525" cy="29615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311700" y="391350"/>
            <a:ext cx="8520600" cy="626100"/>
          </a:xfrm>
          <a:prstGeom prst="rect">
            <a:avLst/>
          </a:prstGeom>
        </p:spPr>
        <p:txBody>
          <a:bodyPr wrap="square" lIns="91425" tIns="91425" rIns="91425" bIns="91425" anchor="t" anchorCtr="0">
            <a:noAutofit/>
          </a:bodyPr>
          <a:lstStyle/>
          <a:p>
            <a:pPr lvl="0" algn="ctr">
              <a:spcBef>
                <a:spcPts val="0"/>
              </a:spcBef>
              <a:buNone/>
            </a:pPr>
            <a:r>
              <a:rPr lang="en">
                <a:latin typeface="Arial"/>
                <a:ea typeface="Arial"/>
                <a:cs typeface="Arial"/>
                <a:sym typeface="Arial"/>
              </a:rPr>
              <a:t>Цели и область действия </a:t>
            </a:r>
          </a:p>
        </p:txBody>
      </p:sp>
      <p:pic>
        <p:nvPicPr>
          <p:cNvPr id="95" name="Shape 95" descr="image4.png"/>
          <p:cNvPicPr preferRelativeResize="0"/>
          <p:nvPr/>
        </p:nvPicPr>
        <p:blipFill>
          <a:blip r:embed="rId3">
            <a:alphaModFix/>
          </a:blip>
          <a:stretch>
            <a:fillRect/>
          </a:stretch>
        </p:blipFill>
        <p:spPr>
          <a:xfrm>
            <a:off x="152400" y="1169850"/>
            <a:ext cx="8839200" cy="372868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p:nvPr>
        </p:nvSpPr>
        <p:spPr>
          <a:xfrm>
            <a:off x="311700" y="391350"/>
            <a:ext cx="8520600" cy="626100"/>
          </a:xfrm>
          <a:prstGeom prst="rect">
            <a:avLst/>
          </a:prstGeom>
        </p:spPr>
        <p:txBody>
          <a:bodyPr wrap="square" lIns="91425" tIns="91425" rIns="91425" bIns="91425" anchor="t" anchorCtr="0">
            <a:noAutofit/>
          </a:bodyPr>
          <a:lstStyle/>
          <a:p>
            <a:pPr lvl="0" algn="ctr">
              <a:spcBef>
                <a:spcPts val="0"/>
              </a:spcBef>
              <a:buNone/>
            </a:pPr>
            <a:r>
              <a:rPr lang="en">
                <a:latin typeface="Arial"/>
                <a:ea typeface="Arial"/>
                <a:cs typeface="Arial"/>
                <a:sym typeface="Arial"/>
              </a:rPr>
              <a:t>Цели и область действия</a:t>
            </a:r>
          </a:p>
        </p:txBody>
      </p:sp>
      <p:sp>
        <p:nvSpPr>
          <p:cNvPr id="101" name="Shape 101"/>
          <p:cNvSpPr txBox="1">
            <a:spLocks noGrp="1"/>
          </p:cNvSpPr>
          <p:nvPr>
            <p:ph type="body" idx="1"/>
          </p:nvPr>
        </p:nvSpPr>
        <p:spPr>
          <a:xfrm>
            <a:off x="311700" y="1152475"/>
            <a:ext cx="5327400" cy="3416400"/>
          </a:xfrm>
          <a:prstGeom prst="rect">
            <a:avLst/>
          </a:prstGeom>
        </p:spPr>
        <p:txBody>
          <a:bodyPr wrap="square" lIns="91425" tIns="91425" rIns="91425" bIns="91425" anchor="t" anchorCtr="0">
            <a:noAutofit/>
          </a:bodyPr>
          <a:lstStyle/>
          <a:p>
            <a:pPr lvl="0">
              <a:spcBef>
                <a:spcPts val="0"/>
              </a:spcBef>
              <a:buNone/>
            </a:pPr>
            <a:r>
              <a:rPr lang="en" sz="1400">
                <a:solidFill>
                  <a:srgbClr val="000000"/>
                </a:solidFill>
                <a:highlight>
                  <a:srgbClr val="EA9999"/>
                </a:highlight>
                <a:latin typeface="Arial"/>
                <a:ea typeface="Arial"/>
                <a:cs typeface="Arial"/>
                <a:sym typeface="Arial"/>
              </a:rPr>
              <a:t>Этикетка</a:t>
            </a:r>
          </a:p>
          <a:p>
            <a:pPr marL="685800" lvl="0" indent="-298450" rtl="0">
              <a:spcBef>
                <a:spcPts val="300"/>
              </a:spcBef>
              <a:spcAft>
                <a:spcPts val="100"/>
              </a:spcAft>
              <a:buClr>
                <a:srgbClr val="000000"/>
              </a:buClr>
              <a:buSzPct val="100000"/>
              <a:buFont typeface="Arial"/>
              <a:buChar char="➔"/>
            </a:pPr>
            <a:r>
              <a:rPr lang="en" sz="1100">
                <a:solidFill>
                  <a:srgbClr val="000000"/>
                </a:solidFill>
                <a:highlight>
                  <a:srgbClr val="FFFFFF"/>
                </a:highlight>
                <a:latin typeface="Arial"/>
                <a:ea typeface="Arial"/>
                <a:cs typeface="Arial"/>
                <a:sym typeface="Arial"/>
              </a:rPr>
              <a:t>Надписи на этикетках должны быть на языке той страны, где продается продукт. </a:t>
            </a:r>
          </a:p>
          <a:p>
            <a:pPr marL="685800" lvl="0" indent="-298450" rtl="0">
              <a:spcBef>
                <a:spcPts val="300"/>
              </a:spcBef>
              <a:spcAft>
                <a:spcPts val="100"/>
              </a:spcAft>
              <a:buClr>
                <a:srgbClr val="000000"/>
              </a:buClr>
              <a:buSzPct val="100000"/>
              <a:buFont typeface="Arial"/>
              <a:buChar char="➔"/>
            </a:pPr>
            <a:r>
              <a:rPr lang="en" sz="1100">
                <a:solidFill>
                  <a:srgbClr val="000000"/>
                </a:solidFill>
                <a:highlight>
                  <a:srgbClr val="FFFFFF"/>
                </a:highlight>
                <a:latin typeface="Arial"/>
                <a:ea typeface="Arial"/>
                <a:cs typeface="Arial"/>
                <a:sym typeface="Arial"/>
              </a:rPr>
              <a:t>На этикетках не должно быть слов или картинок, идеализирующих смесь.</a:t>
            </a:r>
          </a:p>
          <a:p>
            <a:pPr marL="685800" lvl="0" indent="-298450" rtl="0">
              <a:spcBef>
                <a:spcPts val="300"/>
              </a:spcBef>
              <a:spcAft>
                <a:spcPts val="100"/>
              </a:spcAft>
              <a:buClr>
                <a:srgbClr val="000000"/>
              </a:buClr>
              <a:buSzPct val="100000"/>
              <a:buFont typeface="Arial"/>
              <a:buChar char="➔"/>
            </a:pPr>
            <a:r>
              <a:rPr lang="en" sz="1100">
                <a:solidFill>
                  <a:srgbClr val="000000"/>
                </a:solidFill>
                <a:highlight>
                  <a:srgbClr val="FFFFFF"/>
                </a:highlight>
                <a:latin typeface="Arial"/>
                <a:ea typeface="Arial"/>
                <a:cs typeface="Arial"/>
                <a:sym typeface="Arial"/>
              </a:rPr>
              <a:t>Информация о преимуществах грудного вскармливания.</a:t>
            </a:r>
          </a:p>
          <a:p>
            <a:pPr marL="685800" lvl="0" indent="-298450" rtl="0">
              <a:spcBef>
                <a:spcPts val="300"/>
              </a:spcBef>
              <a:spcAft>
                <a:spcPts val="100"/>
              </a:spcAft>
              <a:buClr>
                <a:srgbClr val="000000"/>
              </a:buClr>
              <a:buSzPct val="100000"/>
              <a:buFont typeface="Arial"/>
              <a:buChar char="➔"/>
            </a:pPr>
            <a:r>
              <a:rPr lang="en" sz="1100">
                <a:solidFill>
                  <a:srgbClr val="000000"/>
                </a:solidFill>
                <a:highlight>
                  <a:srgbClr val="FFFFFF"/>
                </a:highlight>
                <a:latin typeface="Arial"/>
                <a:ea typeface="Arial"/>
                <a:cs typeface="Arial"/>
                <a:sym typeface="Arial"/>
              </a:rPr>
              <a:t>Предупреждение о рисках при неверном приготовлении</a:t>
            </a:r>
          </a:p>
          <a:p>
            <a:pPr marL="685800" lvl="0" indent="-298450" rtl="0">
              <a:spcBef>
                <a:spcPts val="300"/>
              </a:spcBef>
              <a:spcAft>
                <a:spcPts val="100"/>
              </a:spcAft>
              <a:buClr>
                <a:srgbClr val="000000"/>
              </a:buClr>
              <a:buSzPct val="100000"/>
              <a:buFont typeface="Arial"/>
              <a:buChar char="➔"/>
            </a:pPr>
            <a:r>
              <a:rPr lang="en" sz="1100">
                <a:solidFill>
                  <a:srgbClr val="000000"/>
                </a:solidFill>
                <a:highlight>
                  <a:srgbClr val="FFFFFF"/>
                </a:highlight>
                <a:latin typeface="Arial"/>
                <a:ea typeface="Arial"/>
                <a:cs typeface="Arial"/>
                <a:sym typeface="Arial"/>
              </a:rPr>
              <a:t>Использовать только по совету врача и строго следовать инструкциям приготовления.</a:t>
            </a:r>
          </a:p>
          <a:p>
            <a:pPr lvl="0">
              <a:spcBef>
                <a:spcPts val="0"/>
              </a:spcBef>
              <a:buNone/>
            </a:pPr>
            <a:r>
              <a:rPr lang="en" sz="1400">
                <a:solidFill>
                  <a:srgbClr val="000000"/>
                </a:solidFill>
                <a:highlight>
                  <a:srgbClr val="EA9999"/>
                </a:highlight>
                <a:latin typeface="Arial"/>
                <a:ea typeface="Arial"/>
                <a:cs typeface="Arial"/>
                <a:sym typeface="Arial"/>
              </a:rPr>
              <a:t>Качество</a:t>
            </a:r>
          </a:p>
          <a:p>
            <a:pPr marL="457200" lvl="0" indent="-304800" rtl="0">
              <a:spcBef>
                <a:spcPts val="0"/>
              </a:spcBef>
              <a:buClr>
                <a:srgbClr val="000000"/>
              </a:buClr>
              <a:buSzPct val="100000"/>
              <a:buFont typeface="Arial"/>
              <a:buChar char="➔"/>
            </a:pPr>
            <a:r>
              <a:rPr lang="en" sz="1200">
                <a:solidFill>
                  <a:srgbClr val="000000"/>
                </a:solidFill>
                <a:latin typeface="Arial"/>
                <a:ea typeface="Arial"/>
                <a:cs typeface="Arial"/>
                <a:sym typeface="Arial"/>
              </a:rPr>
              <a:t>Соответствие стандартам Кодексу Алиментариуса</a:t>
            </a:r>
          </a:p>
          <a:p>
            <a:pPr marL="457200" lvl="0" indent="-304800">
              <a:spcBef>
                <a:spcPts val="0"/>
              </a:spcBef>
              <a:buClr>
                <a:srgbClr val="000000"/>
              </a:buClr>
              <a:buSzPct val="100000"/>
              <a:buFont typeface="Arial"/>
              <a:buChar char="➔"/>
            </a:pPr>
            <a:r>
              <a:rPr lang="en" sz="1200">
                <a:solidFill>
                  <a:srgbClr val="000000"/>
                </a:solidFill>
                <a:latin typeface="Arial"/>
                <a:ea typeface="Arial"/>
                <a:cs typeface="Arial"/>
                <a:sym typeface="Arial"/>
              </a:rPr>
              <a:t>Неподходящие продукты, например, сгущенное молоко не должны предлагаться детям.</a:t>
            </a:r>
          </a:p>
          <a:p>
            <a:pPr lvl="0">
              <a:spcBef>
                <a:spcPts val="0"/>
              </a:spcBef>
              <a:buNone/>
            </a:pPr>
            <a:endParaRPr sz="1200">
              <a:solidFill>
                <a:srgbClr val="000000"/>
              </a:solidFill>
              <a:latin typeface="Arial"/>
              <a:ea typeface="Arial"/>
              <a:cs typeface="Arial"/>
              <a:sym typeface="Arial"/>
            </a:endParaRPr>
          </a:p>
        </p:txBody>
      </p:sp>
      <p:pic>
        <p:nvPicPr>
          <p:cNvPr id="102" name="Shape 102" descr="picnBOPVG.jpg"/>
          <p:cNvPicPr preferRelativeResize="0"/>
          <p:nvPr/>
        </p:nvPicPr>
        <p:blipFill>
          <a:blip r:embed="rId3">
            <a:alphaModFix/>
          </a:blip>
          <a:stretch>
            <a:fillRect/>
          </a:stretch>
        </p:blipFill>
        <p:spPr>
          <a:xfrm>
            <a:off x="6166000" y="1152475"/>
            <a:ext cx="2343125" cy="33109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311700" y="106425"/>
            <a:ext cx="8520600" cy="909000"/>
          </a:xfrm>
          <a:prstGeom prst="rect">
            <a:avLst/>
          </a:prstGeom>
        </p:spPr>
        <p:txBody>
          <a:bodyPr wrap="square" lIns="91425" tIns="91425" rIns="91425" bIns="91425" anchor="t" anchorCtr="0">
            <a:noAutofit/>
          </a:bodyPr>
          <a:lstStyle/>
          <a:p>
            <a:pPr lvl="0" algn="ctr">
              <a:spcBef>
                <a:spcPts val="0"/>
              </a:spcBef>
              <a:buNone/>
            </a:pPr>
            <a:r>
              <a:rPr lang="en" sz="2400">
                <a:latin typeface="Arial"/>
                <a:ea typeface="Arial"/>
                <a:cs typeface="Arial"/>
                <a:sym typeface="Arial"/>
              </a:rPr>
              <a:t>Всемирный инструмент мониторинга заменителей грудного молока (NetCode)</a:t>
            </a:r>
          </a:p>
        </p:txBody>
      </p:sp>
      <p:sp>
        <p:nvSpPr>
          <p:cNvPr id="108" name="Shape 108"/>
          <p:cNvSpPr txBox="1">
            <a:spLocks noGrp="1"/>
          </p:cNvSpPr>
          <p:nvPr>
            <p:ph type="body" idx="1"/>
          </p:nvPr>
        </p:nvSpPr>
        <p:spPr>
          <a:xfrm>
            <a:off x="311700" y="1437575"/>
            <a:ext cx="7513200" cy="3131100"/>
          </a:xfrm>
          <a:prstGeom prst="rect">
            <a:avLst/>
          </a:prstGeom>
        </p:spPr>
        <p:txBody>
          <a:bodyPr wrap="square" lIns="91425" tIns="91425" rIns="91425" bIns="91425" anchor="t" anchorCtr="0">
            <a:noAutofit/>
          </a:bodyPr>
          <a:lstStyle/>
          <a:p>
            <a:pPr marL="457200" lvl="0" indent="-317500" rtl="0">
              <a:lnSpc>
                <a:spcPct val="100000"/>
              </a:lnSpc>
              <a:spcBef>
                <a:spcPts val="0"/>
              </a:spcBef>
              <a:spcAft>
                <a:spcPts val="0"/>
              </a:spcAft>
              <a:buClr>
                <a:srgbClr val="000000"/>
              </a:buClr>
              <a:buSzPct val="100000"/>
              <a:buFont typeface="Arial"/>
              <a:buAutoNum type="arabicPeriod"/>
            </a:pPr>
            <a:r>
              <a:rPr lang="en" sz="1400">
                <a:solidFill>
                  <a:srgbClr val="000000"/>
                </a:solidFill>
                <a:highlight>
                  <a:srgbClr val="F4CCCC"/>
                </a:highlight>
                <a:latin typeface="Arial"/>
                <a:ea typeface="Arial"/>
                <a:cs typeface="Arial"/>
                <a:sym typeface="Arial"/>
              </a:rPr>
              <a:t>Постоянные сообщения о нарушениях национального закона и Кодекса ВОЗ, чтобы принять быстрые меры</a:t>
            </a:r>
          </a:p>
          <a:p>
            <a:pPr lvl="0" rtl="0">
              <a:lnSpc>
                <a:spcPct val="100000"/>
              </a:lnSpc>
              <a:spcBef>
                <a:spcPts val="0"/>
              </a:spcBef>
              <a:spcAft>
                <a:spcPts val="0"/>
              </a:spcAft>
              <a:buNone/>
            </a:pPr>
            <a:endParaRPr sz="1400">
              <a:solidFill>
                <a:srgbClr val="000000"/>
              </a:solidFill>
              <a:highlight>
                <a:srgbClr val="F4CCCC"/>
              </a:highlight>
              <a:latin typeface="Arial"/>
              <a:ea typeface="Arial"/>
              <a:cs typeface="Arial"/>
              <a:sym typeface="Arial"/>
            </a:endParaRPr>
          </a:p>
          <a:p>
            <a:pPr marL="457200" lvl="0" indent="-304800" rtl="0">
              <a:lnSpc>
                <a:spcPct val="100000"/>
              </a:lnSpc>
              <a:spcBef>
                <a:spcPts val="0"/>
              </a:spcBef>
              <a:spcAft>
                <a:spcPts val="0"/>
              </a:spcAft>
              <a:buClr>
                <a:srgbClr val="000000"/>
              </a:buClr>
              <a:buSzPct val="100000"/>
              <a:buFont typeface="Arial"/>
            </a:pPr>
            <a:r>
              <a:rPr lang="en" sz="1200">
                <a:solidFill>
                  <a:srgbClr val="000000"/>
                </a:solidFill>
                <a:latin typeface="Arial"/>
                <a:ea typeface="Arial"/>
                <a:cs typeface="Arial"/>
                <a:sym typeface="Arial"/>
              </a:rPr>
              <a:t>Государственные министерства (здравоохранения, торговли, пищевой промышленности, информации, импорта)</a:t>
            </a:r>
          </a:p>
          <a:p>
            <a:pPr marL="457200" lvl="0" indent="-304800" rtl="0">
              <a:lnSpc>
                <a:spcPct val="100000"/>
              </a:lnSpc>
              <a:spcBef>
                <a:spcPts val="0"/>
              </a:spcBef>
              <a:spcAft>
                <a:spcPts val="0"/>
              </a:spcAft>
              <a:buClr>
                <a:srgbClr val="000000"/>
              </a:buClr>
              <a:buSzPct val="100000"/>
              <a:buFont typeface="Arial"/>
            </a:pPr>
            <a:r>
              <a:rPr lang="en" sz="1200">
                <a:solidFill>
                  <a:srgbClr val="000000"/>
                </a:solidFill>
                <a:latin typeface="Arial"/>
                <a:ea typeface="Arial"/>
                <a:cs typeface="Arial"/>
                <a:sym typeface="Arial"/>
              </a:rPr>
              <a:t>Открытые сообщения о нарушениях</a:t>
            </a:r>
          </a:p>
          <a:p>
            <a:pPr marL="457200" lvl="0" indent="-304800" rtl="0">
              <a:lnSpc>
                <a:spcPct val="100000"/>
              </a:lnSpc>
              <a:spcBef>
                <a:spcPts val="0"/>
              </a:spcBef>
              <a:buClr>
                <a:srgbClr val="000000"/>
              </a:buClr>
              <a:buSzPct val="100000"/>
              <a:buFont typeface="Arial"/>
            </a:pPr>
            <a:r>
              <a:rPr lang="en" sz="1200">
                <a:solidFill>
                  <a:srgbClr val="000000"/>
                </a:solidFill>
                <a:latin typeface="Arial"/>
                <a:ea typeface="Arial"/>
                <a:cs typeface="Arial"/>
                <a:sym typeface="Arial"/>
              </a:rPr>
              <a:t>Стандартная система (сообщение о нарушениях, расследование, исполнение закона)</a:t>
            </a:r>
          </a:p>
          <a:p>
            <a:pPr lvl="0" rtl="0">
              <a:lnSpc>
                <a:spcPct val="100000"/>
              </a:lnSpc>
              <a:spcBef>
                <a:spcPts val="0"/>
              </a:spcBef>
              <a:spcAft>
                <a:spcPts val="0"/>
              </a:spcAft>
              <a:buNone/>
            </a:pPr>
            <a:r>
              <a:rPr lang="en" sz="1400">
                <a:solidFill>
                  <a:srgbClr val="000000"/>
                </a:solidFill>
                <a:highlight>
                  <a:srgbClr val="F4CCCC"/>
                </a:highlight>
                <a:latin typeface="Arial"/>
                <a:ea typeface="Arial"/>
                <a:cs typeface="Arial"/>
                <a:sym typeface="Arial"/>
              </a:rPr>
              <a:t>2.  Регулярные тщательные опросы, чтобы выявить масштаб проблемы и отслеживать прогресс внедрения Кодекса ВОЗ</a:t>
            </a:r>
          </a:p>
          <a:p>
            <a:pPr lvl="0" rtl="0">
              <a:lnSpc>
                <a:spcPct val="100000"/>
              </a:lnSpc>
              <a:spcBef>
                <a:spcPts val="0"/>
              </a:spcBef>
              <a:spcAft>
                <a:spcPts val="0"/>
              </a:spcAft>
              <a:buNone/>
            </a:pPr>
            <a:endParaRPr sz="1400">
              <a:solidFill>
                <a:srgbClr val="000000"/>
              </a:solidFill>
              <a:highlight>
                <a:srgbClr val="F4CCCC"/>
              </a:highlight>
              <a:latin typeface="Arial"/>
              <a:ea typeface="Arial"/>
              <a:cs typeface="Arial"/>
              <a:sym typeface="Arial"/>
            </a:endParaRPr>
          </a:p>
          <a:p>
            <a:pPr marL="457200" lvl="0" indent="-304800" rtl="0">
              <a:lnSpc>
                <a:spcPct val="100000"/>
              </a:lnSpc>
              <a:spcBef>
                <a:spcPts val="0"/>
              </a:spcBef>
              <a:spcAft>
                <a:spcPts val="0"/>
              </a:spcAft>
              <a:buClr>
                <a:srgbClr val="000000"/>
              </a:buClr>
              <a:buSzPct val="100000"/>
              <a:buFont typeface="Arial"/>
            </a:pPr>
            <a:r>
              <a:rPr lang="en" sz="1200">
                <a:solidFill>
                  <a:srgbClr val="000000"/>
                </a:solidFill>
                <a:latin typeface="Arial"/>
                <a:ea typeface="Arial"/>
                <a:cs typeface="Arial"/>
                <a:sym typeface="Arial"/>
              </a:rPr>
              <a:t>Простые опросы матерей с детьми 0-23 мес.</a:t>
            </a:r>
          </a:p>
          <a:p>
            <a:pPr marL="457200" lvl="0" indent="-304800" rtl="0">
              <a:lnSpc>
                <a:spcPct val="100000"/>
              </a:lnSpc>
              <a:spcBef>
                <a:spcPts val="0"/>
              </a:spcBef>
              <a:spcAft>
                <a:spcPts val="0"/>
              </a:spcAft>
              <a:buClr>
                <a:srgbClr val="000000"/>
              </a:buClr>
              <a:buSzPct val="100000"/>
              <a:buFont typeface="Arial"/>
            </a:pPr>
            <a:r>
              <a:rPr lang="en" sz="1200">
                <a:solidFill>
                  <a:srgbClr val="000000"/>
                </a:solidFill>
                <a:latin typeface="Arial"/>
                <a:ea typeface="Arial"/>
                <a:cs typeface="Arial"/>
                <a:sym typeface="Arial"/>
              </a:rPr>
              <a:t>Наблюдение и опрос медицинских работников</a:t>
            </a:r>
          </a:p>
          <a:p>
            <a:pPr marL="457200" lvl="0" indent="-304800" rtl="0">
              <a:lnSpc>
                <a:spcPct val="100000"/>
              </a:lnSpc>
              <a:spcBef>
                <a:spcPts val="0"/>
              </a:spcBef>
              <a:spcAft>
                <a:spcPts val="0"/>
              </a:spcAft>
              <a:buClr>
                <a:srgbClr val="000000"/>
              </a:buClr>
              <a:buSzPct val="100000"/>
              <a:buFont typeface="Arial"/>
            </a:pPr>
            <a:r>
              <a:rPr lang="en" sz="1200">
                <a:solidFill>
                  <a:srgbClr val="000000"/>
                </a:solidFill>
                <a:latin typeface="Arial"/>
                <a:ea typeface="Arial"/>
                <a:cs typeface="Arial"/>
                <a:sym typeface="Arial"/>
              </a:rPr>
              <a:t>Наблюдение за товаром в точках розничной торговли</a:t>
            </a:r>
          </a:p>
          <a:p>
            <a:pPr marL="457200" lvl="0" indent="-304800" rtl="0">
              <a:lnSpc>
                <a:spcPct val="100000"/>
              </a:lnSpc>
              <a:spcBef>
                <a:spcPts val="0"/>
              </a:spcBef>
              <a:spcAft>
                <a:spcPts val="0"/>
              </a:spcAft>
              <a:buClr>
                <a:srgbClr val="000000"/>
              </a:buClr>
              <a:buSzPct val="100000"/>
              <a:buFont typeface="Arial"/>
            </a:pPr>
            <a:r>
              <a:rPr lang="en" sz="1200">
                <a:solidFill>
                  <a:srgbClr val="000000"/>
                </a:solidFill>
                <a:latin typeface="Arial"/>
                <a:ea typeface="Arial"/>
                <a:cs typeface="Arial"/>
                <a:sym typeface="Arial"/>
              </a:rPr>
              <a:t>Отслеживание информации в СМИ</a:t>
            </a:r>
          </a:p>
          <a:p>
            <a:pPr lvl="0">
              <a:spcBef>
                <a:spcPts val="0"/>
              </a:spcBef>
              <a:buNone/>
            </a:pPr>
            <a:endParaRPr>
              <a:solidFill>
                <a:srgbClr val="000000"/>
              </a:solidFill>
            </a:endParaRPr>
          </a:p>
        </p:txBody>
      </p:sp>
      <p:pic>
        <p:nvPicPr>
          <p:cNvPr id="109" name="Shape 109" descr="D:\Users\Desktop\HKI\Logos\IBFAN.png"/>
          <p:cNvPicPr preferRelativeResize="0"/>
          <p:nvPr/>
        </p:nvPicPr>
        <p:blipFill rotWithShape="1">
          <a:blip r:embed="rId3">
            <a:alphaModFix/>
          </a:blip>
          <a:srcRect/>
          <a:stretch/>
        </p:blipFill>
        <p:spPr>
          <a:xfrm>
            <a:off x="7320675" y="725924"/>
            <a:ext cx="699975" cy="699975"/>
          </a:xfrm>
          <a:prstGeom prst="rect">
            <a:avLst/>
          </a:prstGeom>
          <a:noFill/>
          <a:ln>
            <a:noFill/>
          </a:ln>
        </p:spPr>
      </p:pic>
      <p:pic>
        <p:nvPicPr>
          <p:cNvPr id="110" name="Shape 110" descr="D:\Users\Desktop\HKI\Logos\SCI 2.png"/>
          <p:cNvPicPr preferRelativeResize="0"/>
          <p:nvPr/>
        </p:nvPicPr>
        <p:blipFill rotWithShape="1">
          <a:blip r:embed="rId4">
            <a:alphaModFix/>
          </a:blip>
          <a:srcRect/>
          <a:stretch/>
        </p:blipFill>
        <p:spPr>
          <a:xfrm>
            <a:off x="8326851" y="788125"/>
            <a:ext cx="645273" cy="500875"/>
          </a:xfrm>
          <a:prstGeom prst="rect">
            <a:avLst/>
          </a:prstGeom>
          <a:noFill/>
          <a:ln>
            <a:noFill/>
          </a:ln>
        </p:spPr>
      </p:pic>
      <p:pic>
        <p:nvPicPr>
          <p:cNvPr id="111" name="Shape 111" descr="D:\Users\Desktop\HKI\Logos\HKI.jpg"/>
          <p:cNvPicPr preferRelativeResize="0"/>
          <p:nvPr/>
        </p:nvPicPr>
        <p:blipFill rotWithShape="1">
          <a:blip r:embed="rId5">
            <a:alphaModFix/>
          </a:blip>
          <a:srcRect b="12464"/>
          <a:stretch/>
        </p:blipFill>
        <p:spPr>
          <a:xfrm>
            <a:off x="8286025" y="1437574"/>
            <a:ext cx="745950" cy="653000"/>
          </a:xfrm>
          <a:prstGeom prst="rect">
            <a:avLst/>
          </a:prstGeom>
          <a:noFill/>
          <a:ln>
            <a:noFill/>
          </a:ln>
        </p:spPr>
      </p:pic>
      <p:pic>
        <p:nvPicPr>
          <p:cNvPr id="112" name="Shape 112" descr="D:\Users\Desktop\HKI\Logos\WABA.jpg"/>
          <p:cNvPicPr preferRelativeResize="0"/>
          <p:nvPr/>
        </p:nvPicPr>
        <p:blipFill rotWithShape="1">
          <a:blip r:embed="rId6">
            <a:alphaModFix/>
          </a:blip>
          <a:srcRect/>
          <a:stretch/>
        </p:blipFill>
        <p:spPr>
          <a:xfrm>
            <a:off x="8290874" y="2204152"/>
            <a:ext cx="699975" cy="871495"/>
          </a:xfrm>
          <a:prstGeom prst="rect">
            <a:avLst/>
          </a:prstGeom>
          <a:noFill/>
          <a:ln>
            <a:noFill/>
          </a:ln>
        </p:spPr>
      </p:pic>
      <p:pic>
        <p:nvPicPr>
          <p:cNvPr id="113" name="Shape 113" descr="IRCCS materno infantile Burlo Garofolo">
            <a:hlinkClick r:id="rId7"/>
          </p:cNvPr>
          <p:cNvPicPr preferRelativeResize="0"/>
          <p:nvPr/>
        </p:nvPicPr>
        <p:blipFill rotWithShape="1">
          <a:blip r:embed="rId8">
            <a:alphaModFix/>
          </a:blip>
          <a:srcRect l="37035" b="34984"/>
          <a:stretch/>
        </p:blipFill>
        <p:spPr>
          <a:xfrm>
            <a:off x="8337250" y="3230326"/>
            <a:ext cx="510325" cy="599100"/>
          </a:xfrm>
          <a:prstGeom prst="rect">
            <a:avLst/>
          </a:prstGeom>
          <a:noFill/>
          <a:ln>
            <a:noFill/>
          </a:ln>
        </p:spPr>
      </p:pic>
      <p:pic>
        <p:nvPicPr>
          <p:cNvPr id="114" name="Shape 114" descr="D:\Users\Desktop\HKI\Logos\Who-logo.bmp"/>
          <p:cNvPicPr preferRelativeResize="0"/>
          <p:nvPr/>
        </p:nvPicPr>
        <p:blipFill rotWithShape="1">
          <a:blip r:embed="rId9">
            <a:alphaModFix/>
          </a:blip>
          <a:srcRect/>
          <a:stretch/>
        </p:blipFill>
        <p:spPr>
          <a:xfrm>
            <a:off x="8306323" y="4104003"/>
            <a:ext cx="645274" cy="636104"/>
          </a:xfrm>
          <a:prstGeom prst="rect">
            <a:avLst/>
          </a:prstGeom>
          <a:noFill/>
          <a:ln>
            <a:noFill/>
          </a:ln>
        </p:spPr>
      </p:pic>
      <p:pic>
        <p:nvPicPr>
          <p:cNvPr id="115" name="Shape 115"/>
          <p:cNvPicPr preferRelativeResize="0"/>
          <p:nvPr/>
        </p:nvPicPr>
        <p:blipFill rotWithShape="1">
          <a:blip r:embed="rId10">
            <a:alphaModFix/>
          </a:blip>
          <a:srcRect/>
          <a:stretch/>
        </p:blipFill>
        <p:spPr>
          <a:xfrm>
            <a:off x="7041252" y="4170825"/>
            <a:ext cx="1094600" cy="74491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311700" y="391350"/>
            <a:ext cx="4400700" cy="626100"/>
          </a:xfrm>
          <a:prstGeom prst="rect">
            <a:avLst/>
          </a:prstGeom>
        </p:spPr>
        <p:txBody>
          <a:bodyPr wrap="square" lIns="91425" tIns="91425" rIns="91425" bIns="91425" anchor="t" anchorCtr="0">
            <a:noAutofit/>
          </a:bodyPr>
          <a:lstStyle/>
          <a:p>
            <a:pPr lvl="0">
              <a:spcBef>
                <a:spcPts val="0"/>
              </a:spcBef>
              <a:buNone/>
            </a:pPr>
            <a:r>
              <a:rPr lang="en">
                <a:latin typeface="Arial"/>
                <a:ea typeface="Arial"/>
                <a:cs typeface="Arial"/>
                <a:sym typeface="Arial"/>
              </a:rPr>
              <a:t>Опыт Камбоджи</a:t>
            </a:r>
          </a:p>
        </p:txBody>
      </p:sp>
      <p:sp>
        <p:nvSpPr>
          <p:cNvPr id="121" name="Shape 121"/>
          <p:cNvSpPr txBox="1">
            <a:spLocks noGrp="1"/>
          </p:cNvSpPr>
          <p:nvPr>
            <p:ph type="body" idx="1"/>
          </p:nvPr>
        </p:nvSpPr>
        <p:spPr>
          <a:xfrm>
            <a:off x="311700" y="1152475"/>
            <a:ext cx="2442600" cy="3416400"/>
          </a:xfrm>
          <a:prstGeom prst="rect">
            <a:avLst/>
          </a:prstGeom>
        </p:spPr>
        <p:txBody>
          <a:bodyPr wrap="square" lIns="91425" tIns="91425" rIns="91425" bIns="91425" anchor="t" anchorCtr="0">
            <a:noAutofit/>
          </a:bodyPr>
          <a:lstStyle/>
          <a:p>
            <a:pPr lvl="0">
              <a:spcBef>
                <a:spcPts val="0"/>
              </a:spcBef>
              <a:spcAft>
                <a:spcPts val="0"/>
              </a:spcAft>
              <a:buNone/>
            </a:pPr>
            <a:r>
              <a:rPr lang="en" sz="1200">
                <a:solidFill>
                  <a:srgbClr val="000000"/>
                </a:solidFill>
                <a:latin typeface="Arial"/>
                <a:ea typeface="Arial"/>
                <a:cs typeface="Arial"/>
                <a:sym typeface="Arial"/>
              </a:rPr>
              <a:t>Королевство Камбоджия, Расположение: Юго-восточная Азия</a:t>
            </a:r>
          </a:p>
          <a:p>
            <a:pPr lvl="0" rtl="0">
              <a:spcBef>
                <a:spcPts val="0"/>
              </a:spcBef>
              <a:spcAft>
                <a:spcPts val="0"/>
              </a:spcAft>
              <a:buNone/>
            </a:pPr>
            <a:r>
              <a:rPr lang="en" sz="1200">
                <a:solidFill>
                  <a:srgbClr val="000000"/>
                </a:solidFill>
                <a:latin typeface="Arial"/>
                <a:ea typeface="Arial"/>
                <a:cs typeface="Arial"/>
                <a:sym typeface="Arial"/>
              </a:rPr>
              <a:t>Столица: Пномпень</a:t>
            </a:r>
          </a:p>
          <a:p>
            <a:pPr lvl="0" rtl="0">
              <a:spcBef>
                <a:spcPts val="0"/>
              </a:spcBef>
              <a:spcAft>
                <a:spcPts val="0"/>
              </a:spcAft>
              <a:buNone/>
            </a:pPr>
            <a:r>
              <a:rPr lang="en" sz="1200">
                <a:solidFill>
                  <a:srgbClr val="000000"/>
                </a:solidFill>
                <a:latin typeface="Arial"/>
                <a:ea typeface="Arial"/>
                <a:cs typeface="Arial"/>
                <a:sym typeface="Arial"/>
              </a:rPr>
              <a:t>Население более 15 млн, 80% кхмеры</a:t>
            </a:r>
          </a:p>
          <a:p>
            <a:pPr lvl="0" rtl="0">
              <a:spcBef>
                <a:spcPts val="0"/>
              </a:spcBef>
              <a:spcAft>
                <a:spcPts val="0"/>
              </a:spcAft>
              <a:buNone/>
            </a:pPr>
            <a:r>
              <a:rPr lang="en" sz="1200">
                <a:solidFill>
                  <a:srgbClr val="000000"/>
                </a:solidFill>
                <a:latin typeface="Arial"/>
                <a:ea typeface="Arial"/>
                <a:cs typeface="Arial"/>
                <a:sym typeface="Arial"/>
              </a:rPr>
              <a:t>Экономика: производство одежды, туризм</a:t>
            </a:r>
          </a:p>
          <a:p>
            <a:pPr lvl="0">
              <a:spcBef>
                <a:spcPts val="0"/>
              </a:spcBef>
              <a:spcAft>
                <a:spcPts val="0"/>
              </a:spcAft>
              <a:buNone/>
            </a:pPr>
            <a:endParaRPr sz="1200">
              <a:solidFill>
                <a:srgbClr val="000000"/>
              </a:solidFill>
              <a:latin typeface="Arial"/>
              <a:ea typeface="Arial"/>
              <a:cs typeface="Arial"/>
              <a:sym typeface="Arial"/>
            </a:endParaRPr>
          </a:p>
        </p:txBody>
      </p:sp>
      <p:pic>
        <p:nvPicPr>
          <p:cNvPr id="122" name="Shape 122" descr="50ab8e82994d8.jpg"/>
          <p:cNvPicPr preferRelativeResize="0"/>
          <p:nvPr/>
        </p:nvPicPr>
        <p:blipFill>
          <a:blip r:embed="rId3">
            <a:alphaModFix/>
          </a:blip>
          <a:stretch>
            <a:fillRect/>
          </a:stretch>
        </p:blipFill>
        <p:spPr>
          <a:xfrm>
            <a:off x="4997378" y="140725"/>
            <a:ext cx="3967075" cy="2646051"/>
          </a:xfrm>
          <a:prstGeom prst="rect">
            <a:avLst/>
          </a:prstGeom>
          <a:noFill/>
          <a:ln>
            <a:noFill/>
          </a:ln>
        </p:spPr>
      </p:pic>
      <p:pic>
        <p:nvPicPr>
          <p:cNvPr id="123" name="Shape 123" descr="cambodia_map11.jpg"/>
          <p:cNvPicPr preferRelativeResize="0"/>
          <p:nvPr/>
        </p:nvPicPr>
        <p:blipFill>
          <a:blip r:embed="rId4">
            <a:alphaModFix/>
          </a:blip>
          <a:stretch>
            <a:fillRect/>
          </a:stretch>
        </p:blipFill>
        <p:spPr>
          <a:xfrm>
            <a:off x="2885925" y="1638525"/>
            <a:ext cx="3208401" cy="2930350"/>
          </a:xfrm>
          <a:prstGeom prst="rect">
            <a:avLst/>
          </a:prstGeom>
          <a:noFill/>
          <a:ln>
            <a:noFill/>
          </a:ln>
        </p:spPr>
      </p:pic>
    </p:spTree>
  </p:cSld>
  <p:clrMapOvr>
    <a:masterClrMapping/>
  </p:clrMapOvr>
</p:sld>
</file>

<file path=ppt/theme/theme1.xml><?xml version="1.0" encoding="utf-8"?>
<a:theme xmlns:a="http://schemas.openxmlformats.org/drawingml/2006/main" name="Coral">
  <a:themeElements>
    <a:clrScheme name="Coral">
      <a:dk1>
        <a:srgbClr val="F55E61"/>
      </a:dk1>
      <a:lt1>
        <a:srgbClr val="FFFFFF"/>
      </a:lt1>
      <a:dk2>
        <a:srgbClr val="5E696C"/>
      </a:dk2>
      <a:lt2>
        <a:srgbClr val="BFC7CA"/>
      </a:lt2>
      <a:accent1>
        <a:srgbClr val="1E2D31"/>
      </a:accent1>
      <a:accent2>
        <a:srgbClr val="273C42"/>
      </a:accent2>
      <a:accent3>
        <a:srgbClr val="83D061"/>
      </a:accent3>
      <a:accent4>
        <a:srgbClr val="F6CD4C"/>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1432</Words>
  <Application>Microsoft Office PowerPoint</Application>
  <PresentationFormat>Экран (16:9)</PresentationFormat>
  <Paragraphs>167</Paragraphs>
  <Slides>24</Slides>
  <Notes>24</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24</vt:i4>
      </vt:variant>
    </vt:vector>
  </HeadingPairs>
  <TitlesOfParts>
    <vt:vector size="31" baseType="lpstr">
      <vt:lpstr>Arial</vt:lpstr>
      <vt:lpstr>Noto Sans Symbols</vt:lpstr>
      <vt:lpstr>Lato</vt:lpstr>
      <vt:lpstr>Playfair Display</vt:lpstr>
      <vt:lpstr>Courier New</vt:lpstr>
      <vt:lpstr>Georgia</vt:lpstr>
      <vt:lpstr>Coral</vt:lpstr>
      <vt:lpstr>Презентация PowerPoint</vt:lpstr>
      <vt:lpstr>План презентации</vt:lpstr>
      <vt:lpstr>Грудное вскармливание спасает жизни</vt:lpstr>
      <vt:lpstr>Траты, связанные с искусственным вскармливанием - 300 млн. дол. в год  Продажа заменителей грудного молока - 44.8 млрд. дол. в год </vt:lpstr>
      <vt:lpstr>Защита и продвижение грудного вскармливания</vt:lpstr>
      <vt:lpstr>Цели и область действия </vt:lpstr>
      <vt:lpstr>Цели и область действия</vt:lpstr>
      <vt:lpstr>Всемирный инструмент мониторинга заменителей грудного молока (NetCode)</vt:lpstr>
      <vt:lpstr>Опыт Камбоджи</vt:lpstr>
      <vt:lpstr>Опыт Камбоджи: статистика</vt:lpstr>
      <vt:lpstr>Опыт Камбоджи: анализ закона</vt:lpstr>
      <vt:lpstr>Опыт Камбоджи: %рекламы</vt:lpstr>
      <vt:lpstr>Опыт Камбоджи: система мониторинга</vt:lpstr>
      <vt:lpstr>Внедрение пилотной системы мониторинга</vt:lpstr>
      <vt:lpstr>Внедрение пилотной системы мониторинга </vt:lpstr>
      <vt:lpstr>Внедрение пилотной системы мониторинга  </vt:lpstr>
      <vt:lpstr>Действия против нарушений</vt:lpstr>
      <vt:lpstr>Роль Альянса</vt:lpstr>
      <vt:lpstr>Опыт Камбоджи: достижения</vt:lpstr>
      <vt:lpstr>Опыт Камбоджи: сложности</vt:lpstr>
      <vt:lpstr>Опыт Камбоджи: движение вперед</vt:lpstr>
      <vt:lpstr>Рекомендации для Альянсов</vt:lpstr>
      <vt:lpstr>Выводы для Кыргызстана</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12345</cp:lastModifiedBy>
  <cp:revision>3</cp:revision>
  <dcterms:modified xsi:type="dcterms:W3CDTF">2017-10-27T06:56:32Z</dcterms:modified>
</cp:coreProperties>
</file>