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74" r:id="rId2"/>
    <p:sldId id="298" r:id="rId3"/>
    <p:sldId id="299" r:id="rId4"/>
    <p:sldId id="266" r:id="rId5"/>
    <p:sldId id="265" r:id="rId6"/>
    <p:sldId id="270" r:id="rId7"/>
    <p:sldId id="258" r:id="rId8"/>
    <p:sldId id="297" r:id="rId9"/>
    <p:sldId id="272" r:id="rId10"/>
    <p:sldId id="271" r:id="rId11"/>
    <p:sldId id="269" r:id="rId12"/>
    <p:sldId id="267" r:id="rId13"/>
    <p:sldId id="277" r:id="rId14"/>
    <p:sldId id="280" r:id="rId15"/>
    <p:sldId id="273" r:id="rId16"/>
    <p:sldId id="283" r:id="rId17"/>
    <p:sldId id="285" r:id="rId18"/>
    <p:sldId id="257" r:id="rId19"/>
    <p:sldId id="286" r:id="rId20"/>
    <p:sldId id="275" r:id="rId21"/>
    <p:sldId id="294" r:id="rId22"/>
    <p:sldId id="281" r:id="rId23"/>
    <p:sldId id="262" r:id="rId24"/>
    <p:sldId id="296"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926" autoAdjust="0"/>
  </p:normalViewPr>
  <p:slideViewPr>
    <p:cSldViewPr snapToGrid="0" snapToObjects="1">
      <p:cViewPr varScale="1">
        <p:scale>
          <a:sx n="71" d="100"/>
          <a:sy n="71" d="100"/>
        </p:scale>
        <p:origin x="1356"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FF32C0-FFEB-3A4B-88D1-A4BACC88DF1A}" type="datetimeFigureOut">
              <a:rPr lang="en-US" smtClean="0"/>
              <a:t>10/10/2017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303E6B-DCC7-0941-A2F5-45E878A6858B}" type="slidenum">
              <a:rPr lang="en-US" smtClean="0"/>
              <a:t>‹#›</a:t>
            </a:fld>
            <a:endParaRPr lang="en-US"/>
          </a:p>
        </p:txBody>
      </p:sp>
    </p:spTree>
    <p:extLst>
      <p:ext uri="{BB962C8B-B14F-4D97-AF65-F5344CB8AC3E}">
        <p14:creationId xmlns:p14="http://schemas.microsoft.com/office/powerpoint/2010/main" val="38414075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hdr.undp.org/sites/default/files/hdr2016_technical_notes_0.pdf"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Add</a:t>
            </a:r>
            <a:r>
              <a:rPr lang="en-GB" baseline="0" dirty="0" smtClean="0"/>
              <a:t> in the slide w</a:t>
            </a:r>
            <a:r>
              <a:rPr lang="en-GB" dirty="0" smtClean="0"/>
              <a:t>hat</a:t>
            </a:r>
            <a:r>
              <a:rPr lang="en-GB" baseline="0" dirty="0" smtClean="0"/>
              <a:t> you are going to talk about. When explaining you can mention what you expect the participants will learn</a:t>
            </a:r>
            <a:endParaRPr lang="en-GB" dirty="0"/>
          </a:p>
        </p:txBody>
      </p:sp>
      <p:sp>
        <p:nvSpPr>
          <p:cNvPr id="4" name="Slide Number Placeholder 3"/>
          <p:cNvSpPr>
            <a:spLocks noGrp="1"/>
          </p:cNvSpPr>
          <p:nvPr>
            <p:ph type="sldNum" sz="quarter" idx="10"/>
          </p:nvPr>
        </p:nvSpPr>
        <p:spPr/>
        <p:txBody>
          <a:bodyPr/>
          <a:lstStyle/>
          <a:p>
            <a:fld id="{9C303E6B-DCC7-0941-A2F5-45E878A6858B}" type="slidenum">
              <a:rPr lang="en-US" smtClean="0"/>
              <a:t>4</a:t>
            </a:fld>
            <a:endParaRPr lang="en-US"/>
          </a:p>
        </p:txBody>
      </p:sp>
    </p:spTree>
    <p:extLst>
      <p:ext uri="{BB962C8B-B14F-4D97-AF65-F5344CB8AC3E}">
        <p14:creationId xmlns:p14="http://schemas.microsoft.com/office/powerpoint/2010/main" val="42868836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 need to show content of the tool – only say why it was developed, how it was used</a:t>
            </a:r>
            <a:r>
              <a:rPr lang="en-US" baseline="0" dirty="0" smtClean="0"/>
              <a:t> and an example of result and how results have been used. </a:t>
            </a:r>
          </a:p>
          <a:p>
            <a:r>
              <a:rPr lang="en-US" baseline="0" dirty="0" smtClean="0"/>
              <a:t>Cancel the table</a:t>
            </a:r>
            <a:endParaRPr lang="en-US" dirty="0" smtClean="0"/>
          </a:p>
          <a:p>
            <a:endParaRPr lang="en-US" dirty="0" smtClean="0"/>
          </a:p>
          <a:p>
            <a:r>
              <a:rPr lang="en-US" dirty="0" smtClean="0"/>
              <a:t>With Results from 5 districts </a:t>
            </a:r>
          </a:p>
          <a:p>
            <a:r>
              <a:rPr lang="en-US" dirty="0" smtClean="0"/>
              <a:t>Mainstream </a:t>
            </a:r>
          </a:p>
          <a:p>
            <a:r>
              <a:rPr lang="en-US" dirty="0" smtClean="0"/>
              <a:t>Images </a:t>
            </a:r>
          </a:p>
          <a:p>
            <a:r>
              <a:rPr lang="en-US" dirty="0" smtClean="0"/>
              <a:t>Sharing</a:t>
            </a:r>
            <a:r>
              <a:rPr lang="en-US" baseline="0" dirty="0" smtClean="0"/>
              <a:t> tools </a:t>
            </a:r>
          </a:p>
          <a:p>
            <a:r>
              <a:rPr lang="en-US" baseline="0" dirty="0" smtClean="0"/>
              <a:t>Working tools </a:t>
            </a:r>
          </a:p>
          <a:p>
            <a:r>
              <a:rPr lang="en-US" baseline="0" dirty="0" smtClean="0"/>
              <a:t>MSNP monitoring tools –CSO and government </a:t>
            </a:r>
          </a:p>
          <a:p>
            <a:r>
              <a:rPr lang="en-US" baseline="0" dirty="0" smtClean="0"/>
              <a:t>Download the tools </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Seven different types of checklists for district level stakeholders and four different types of tools and checklists for community level were developed to monitor districts level and VDC level stakeholders performance respectively. </a:t>
            </a:r>
          </a:p>
          <a:p>
            <a:endParaRPr lang="en-US" dirty="0"/>
          </a:p>
        </p:txBody>
      </p:sp>
      <p:sp>
        <p:nvSpPr>
          <p:cNvPr id="4" name="Slide Number Placeholder 3"/>
          <p:cNvSpPr>
            <a:spLocks noGrp="1"/>
          </p:cNvSpPr>
          <p:nvPr>
            <p:ph type="sldNum" sz="quarter" idx="10"/>
          </p:nvPr>
        </p:nvSpPr>
        <p:spPr/>
        <p:txBody>
          <a:bodyPr/>
          <a:lstStyle/>
          <a:p>
            <a:fld id="{9C303E6B-DCC7-0941-A2F5-45E878A6858B}" type="slidenum">
              <a:rPr lang="en-US" smtClean="0"/>
              <a:t>18</a:t>
            </a:fld>
            <a:endParaRPr lang="en-US"/>
          </a:p>
        </p:txBody>
      </p:sp>
    </p:spTree>
    <p:extLst>
      <p:ext uri="{BB962C8B-B14F-4D97-AF65-F5344CB8AC3E}">
        <p14:creationId xmlns:p14="http://schemas.microsoft.com/office/powerpoint/2010/main" val="1906282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Cap building on wide range of topics (BA, M&amp;E, Thematic matters..)</a:t>
            </a:r>
          </a:p>
          <a:p>
            <a:endParaRPr lang="en-GB" dirty="0"/>
          </a:p>
        </p:txBody>
      </p:sp>
      <p:sp>
        <p:nvSpPr>
          <p:cNvPr id="4" name="Slide Number Placeholder 3"/>
          <p:cNvSpPr>
            <a:spLocks noGrp="1"/>
          </p:cNvSpPr>
          <p:nvPr>
            <p:ph type="sldNum" sz="quarter" idx="10"/>
          </p:nvPr>
        </p:nvSpPr>
        <p:spPr/>
        <p:txBody>
          <a:bodyPr/>
          <a:lstStyle/>
          <a:p>
            <a:fld id="{9C303E6B-DCC7-0941-A2F5-45E878A6858B}" type="slidenum">
              <a:rPr lang="en-US" smtClean="0"/>
              <a:t>23</a:t>
            </a:fld>
            <a:endParaRPr lang="en-US"/>
          </a:p>
        </p:txBody>
      </p:sp>
    </p:spTree>
    <p:extLst>
      <p:ext uri="{BB962C8B-B14F-4D97-AF65-F5344CB8AC3E}">
        <p14:creationId xmlns:p14="http://schemas.microsoft.com/office/powerpoint/2010/main" val="607900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Highlight</a:t>
            </a:r>
            <a:r>
              <a:rPr lang="en-GB" baseline="0" dirty="0" smtClean="0"/>
              <a:t> only key words, all the rest you will say it but will not be written on the slide. Add images?</a:t>
            </a:r>
            <a:endParaRPr lang="en-GB" dirty="0"/>
          </a:p>
        </p:txBody>
      </p:sp>
      <p:sp>
        <p:nvSpPr>
          <p:cNvPr id="4" name="Slide Number Placeholder 3"/>
          <p:cNvSpPr>
            <a:spLocks noGrp="1"/>
          </p:cNvSpPr>
          <p:nvPr>
            <p:ph type="sldNum" sz="quarter" idx="10"/>
          </p:nvPr>
        </p:nvSpPr>
        <p:spPr/>
        <p:txBody>
          <a:bodyPr/>
          <a:lstStyle/>
          <a:p>
            <a:fld id="{9C303E6B-DCC7-0941-A2F5-45E878A6858B}" type="slidenum">
              <a:rPr lang="en-US" smtClean="0"/>
              <a:t>5</a:t>
            </a:fld>
            <a:endParaRPr lang="en-US"/>
          </a:p>
        </p:txBody>
      </p:sp>
    </p:spTree>
    <p:extLst>
      <p:ext uri="{BB962C8B-B14F-4D97-AF65-F5344CB8AC3E}">
        <p14:creationId xmlns:p14="http://schemas.microsoft.com/office/powerpoint/2010/main" val="1806061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Re-word/simplify</a:t>
            </a:r>
            <a:endParaRPr lang="en-GB" dirty="0"/>
          </a:p>
        </p:txBody>
      </p:sp>
      <p:sp>
        <p:nvSpPr>
          <p:cNvPr id="4" name="Slide Number Placeholder 3"/>
          <p:cNvSpPr>
            <a:spLocks noGrp="1"/>
          </p:cNvSpPr>
          <p:nvPr>
            <p:ph type="sldNum" sz="quarter" idx="10"/>
          </p:nvPr>
        </p:nvSpPr>
        <p:spPr/>
        <p:txBody>
          <a:bodyPr/>
          <a:lstStyle/>
          <a:p>
            <a:fld id="{9C303E6B-DCC7-0941-A2F5-45E878A6858B}" type="slidenum">
              <a:rPr lang="en-US" smtClean="0"/>
              <a:t>6</a:t>
            </a:fld>
            <a:endParaRPr lang="en-US"/>
          </a:p>
        </p:txBody>
      </p:sp>
    </p:spTree>
    <p:extLst>
      <p:ext uri="{BB962C8B-B14F-4D97-AF65-F5344CB8AC3E}">
        <p14:creationId xmlns:p14="http://schemas.microsoft.com/office/powerpoint/2010/main" val="1995047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HDI was created to emphasize that people and their capabilities should be the ultimate criteria for assessing the development of a country, not economic growth alone. The HDI can also be used to question national policy choices, asking how two countries with the same level of GNI per capita can end up with different human development outcomes. These contrasts can stimulate debate about government policy priorities.</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The Human Development Index (HDI) is a summary measure of average achievement in key dimensions of human development: a long and healthy life, being knowledgeable and have a decent standard of living. The HDI is the geometric mean of normalized indices for each of the three dimensions.</a:t>
            </a:r>
          </a:p>
          <a:p>
            <a:r>
              <a:rPr lang="en-US" sz="1200" b="0" i="0" kern="1200" dirty="0" smtClean="0">
                <a:solidFill>
                  <a:schemeClr val="tx1"/>
                </a:solidFill>
                <a:effectLst/>
                <a:latin typeface="+mn-lt"/>
                <a:ea typeface="+mn-ea"/>
                <a:cs typeface="+mn-cs"/>
              </a:rPr>
              <a:t>The health dimension is assessed by life expectancy at birth, the education dimension is measured by mean of years of schooling for adults aged 25 years and more and expected years of schooling for children of school entering age. The standard of living dimension is measured by gross national income per capita. The HDI uses the logarithm of income, to reflect the diminishing importance of income with increasing GNI. The scores for the three HDI dimension indices are then aggregated into a composite index using geometric mean. Refer to </a:t>
            </a:r>
            <a:r>
              <a:rPr lang="en-US" sz="1200" b="0" i="0" u="none" strike="noStrike" kern="1200" dirty="0" smtClean="0">
                <a:solidFill>
                  <a:schemeClr val="tx1"/>
                </a:solidFill>
                <a:effectLst/>
                <a:latin typeface="+mn-lt"/>
                <a:ea typeface="+mn-ea"/>
                <a:cs typeface="+mn-cs"/>
                <a:hlinkClick r:id="rId3"/>
              </a:rPr>
              <a:t>Technical notes</a:t>
            </a:r>
            <a:r>
              <a:rPr lang="en-US" sz="1200" b="0" i="0" kern="1200" dirty="0" smtClean="0">
                <a:solidFill>
                  <a:schemeClr val="tx1"/>
                </a:solidFill>
                <a:effectLst/>
                <a:latin typeface="+mn-lt"/>
                <a:ea typeface="+mn-ea"/>
                <a:cs typeface="+mn-cs"/>
              </a:rPr>
              <a:t> for more details.</a:t>
            </a:r>
          </a:p>
          <a:p>
            <a:r>
              <a:rPr lang="en-US" sz="1200" b="0" i="0" kern="1200" dirty="0" smtClean="0">
                <a:solidFill>
                  <a:schemeClr val="tx1"/>
                </a:solidFill>
                <a:effectLst/>
                <a:latin typeface="+mn-lt"/>
                <a:ea typeface="+mn-ea"/>
                <a:cs typeface="+mn-cs"/>
              </a:rPr>
              <a:t>The HDI simplifies and captures only part of what human development entails. It does not reflect on inequalities, poverty, human security, empowerment, etc. The HDRO offers the other composite indices as broader proxy on some of the key issues of human development, inequality, gender disparity and poverty.</a:t>
            </a:r>
          </a:p>
          <a:p>
            <a:r>
              <a:rPr lang="en-US" sz="1200" b="0" i="0" kern="1200" dirty="0" smtClean="0">
                <a:solidFill>
                  <a:schemeClr val="tx1"/>
                </a:solidFill>
                <a:effectLst/>
                <a:latin typeface="+mn-lt"/>
                <a:ea typeface="+mn-ea"/>
                <a:cs typeface="+mn-cs"/>
              </a:rPr>
              <a:t>A fuller picture of a country's level of human development requires analysis of other indicators and information presented in the statistical annex of the report.</a:t>
            </a:r>
          </a:p>
          <a:p>
            <a:endParaRPr lang="ru-RU" dirty="0" smtClean="0"/>
          </a:p>
          <a:p>
            <a:endParaRPr lang="en-US" dirty="0"/>
          </a:p>
        </p:txBody>
      </p:sp>
      <p:sp>
        <p:nvSpPr>
          <p:cNvPr id="4" name="Slide Number Placeholder 3"/>
          <p:cNvSpPr>
            <a:spLocks noGrp="1"/>
          </p:cNvSpPr>
          <p:nvPr>
            <p:ph type="sldNum" sz="quarter" idx="10"/>
          </p:nvPr>
        </p:nvSpPr>
        <p:spPr/>
        <p:txBody>
          <a:bodyPr/>
          <a:lstStyle/>
          <a:p>
            <a:fld id="{9C303E6B-DCC7-0941-A2F5-45E878A6858B}" type="slidenum">
              <a:rPr lang="en-US" smtClean="0"/>
              <a:t>7</a:t>
            </a:fld>
            <a:endParaRPr lang="en-US"/>
          </a:p>
        </p:txBody>
      </p:sp>
    </p:spTree>
    <p:extLst>
      <p:ext uri="{BB962C8B-B14F-4D97-AF65-F5344CB8AC3E}">
        <p14:creationId xmlns:p14="http://schemas.microsoft.com/office/powerpoint/2010/main" val="393944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Good slide – no changes</a:t>
            </a:r>
            <a:endParaRPr lang="en-US" dirty="0" smtClean="0"/>
          </a:p>
          <a:p>
            <a:endParaRPr lang="en-GB" dirty="0"/>
          </a:p>
        </p:txBody>
      </p:sp>
      <p:sp>
        <p:nvSpPr>
          <p:cNvPr id="4" name="Slide Number Placeholder 3"/>
          <p:cNvSpPr>
            <a:spLocks noGrp="1"/>
          </p:cNvSpPr>
          <p:nvPr>
            <p:ph type="sldNum" sz="quarter" idx="10"/>
          </p:nvPr>
        </p:nvSpPr>
        <p:spPr/>
        <p:txBody>
          <a:bodyPr/>
          <a:lstStyle/>
          <a:p>
            <a:fld id="{9C303E6B-DCC7-0941-A2F5-45E878A6858B}" type="slidenum">
              <a:rPr lang="en-US" smtClean="0"/>
              <a:t>9</a:t>
            </a:fld>
            <a:endParaRPr lang="en-US"/>
          </a:p>
        </p:txBody>
      </p:sp>
    </p:spTree>
    <p:extLst>
      <p:ext uri="{BB962C8B-B14F-4D97-AF65-F5344CB8AC3E}">
        <p14:creationId xmlns:p14="http://schemas.microsoft.com/office/powerpoint/2010/main" val="1406813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Good slide – no changes</a:t>
            </a:r>
            <a:endParaRPr lang="en-US" dirty="0" smtClean="0"/>
          </a:p>
          <a:p>
            <a:endParaRPr lang="en-GB" dirty="0"/>
          </a:p>
        </p:txBody>
      </p:sp>
      <p:sp>
        <p:nvSpPr>
          <p:cNvPr id="4" name="Slide Number Placeholder 3"/>
          <p:cNvSpPr>
            <a:spLocks noGrp="1"/>
          </p:cNvSpPr>
          <p:nvPr>
            <p:ph type="sldNum" sz="quarter" idx="10"/>
          </p:nvPr>
        </p:nvSpPr>
        <p:spPr/>
        <p:txBody>
          <a:bodyPr/>
          <a:lstStyle/>
          <a:p>
            <a:fld id="{9C303E6B-DCC7-0941-A2F5-45E878A6858B}" type="slidenum">
              <a:rPr lang="en-US" smtClean="0"/>
              <a:t>10</a:t>
            </a:fld>
            <a:endParaRPr lang="en-US"/>
          </a:p>
        </p:txBody>
      </p:sp>
    </p:spTree>
    <p:extLst>
      <p:ext uri="{BB962C8B-B14F-4D97-AF65-F5344CB8AC3E}">
        <p14:creationId xmlns:p14="http://schemas.microsoft.com/office/powerpoint/2010/main" val="39426459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Extracted</a:t>
            </a:r>
            <a:r>
              <a:rPr lang="en-GB" baseline="0" dirty="0" smtClean="0"/>
              <a:t> from  district chapter TOR</a:t>
            </a:r>
            <a:endParaRPr lang="en-GB" dirty="0"/>
          </a:p>
        </p:txBody>
      </p:sp>
      <p:sp>
        <p:nvSpPr>
          <p:cNvPr id="4" name="Slide Number Placeholder 3"/>
          <p:cNvSpPr>
            <a:spLocks noGrp="1"/>
          </p:cNvSpPr>
          <p:nvPr>
            <p:ph type="sldNum" sz="quarter" idx="10"/>
          </p:nvPr>
        </p:nvSpPr>
        <p:spPr/>
        <p:txBody>
          <a:bodyPr/>
          <a:lstStyle/>
          <a:p>
            <a:fld id="{9C303E6B-DCC7-0941-A2F5-45E878A6858B}" type="slidenum">
              <a:rPr lang="en-US" smtClean="0"/>
              <a:t>11</a:t>
            </a:fld>
            <a:endParaRPr lang="en-US"/>
          </a:p>
        </p:txBody>
      </p:sp>
    </p:spTree>
    <p:extLst>
      <p:ext uri="{BB962C8B-B14F-4D97-AF65-F5344CB8AC3E}">
        <p14:creationId xmlns:p14="http://schemas.microsoft.com/office/powerpoint/2010/main" val="2832514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Good slide – no changes</a:t>
            </a:r>
            <a:endParaRPr lang="en-US" dirty="0" smtClean="0"/>
          </a:p>
          <a:p>
            <a:endParaRPr lang="en-GB" dirty="0"/>
          </a:p>
        </p:txBody>
      </p:sp>
      <p:sp>
        <p:nvSpPr>
          <p:cNvPr id="4" name="Slide Number Placeholder 3"/>
          <p:cNvSpPr>
            <a:spLocks noGrp="1"/>
          </p:cNvSpPr>
          <p:nvPr>
            <p:ph type="sldNum" sz="quarter" idx="10"/>
          </p:nvPr>
        </p:nvSpPr>
        <p:spPr/>
        <p:txBody>
          <a:bodyPr/>
          <a:lstStyle/>
          <a:p>
            <a:fld id="{9C303E6B-DCC7-0941-A2F5-45E878A6858B}" type="slidenum">
              <a:rPr lang="en-US" smtClean="0"/>
              <a:t>12</a:t>
            </a:fld>
            <a:endParaRPr lang="en-US"/>
          </a:p>
        </p:txBody>
      </p:sp>
    </p:spTree>
    <p:extLst>
      <p:ext uri="{BB962C8B-B14F-4D97-AF65-F5344CB8AC3E}">
        <p14:creationId xmlns:p14="http://schemas.microsoft.com/office/powerpoint/2010/main" val="396120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19 organization at</a:t>
            </a:r>
            <a:r>
              <a:rPr lang="en-US" baseline="0" dirty="0" smtClean="0"/>
              <a:t> central level </a:t>
            </a:r>
          </a:p>
          <a:p>
            <a:r>
              <a:rPr lang="en-US" baseline="0" dirty="0" smtClean="0"/>
              <a:t>100+ organization at district level  </a:t>
            </a:r>
          </a:p>
          <a:p>
            <a:r>
              <a:rPr lang="en-US" baseline="0" dirty="0" smtClean="0"/>
              <a:t>Rational for selecting  3 areas of  </a:t>
            </a:r>
            <a:r>
              <a:rPr lang="en-US" baseline="0" dirty="0" err="1" smtClean="0"/>
              <a:t>assessement</a:t>
            </a:r>
            <a:r>
              <a:rPr lang="en-US" baseline="0" dirty="0" smtClean="0"/>
              <a:t> </a:t>
            </a:r>
          </a:p>
          <a:p>
            <a:r>
              <a:rPr lang="en-US" baseline="0" dirty="0" smtClean="0"/>
              <a:t>Mention that assessment was on 4 areas but cap building only on Policy and Advocacy</a:t>
            </a:r>
            <a:endParaRPr lang="en-US" dirty="0"/>
          </a:p>
        </p:txBody>
      </p:sp>
      <p:sp>
        <p:nvSpPr>
          <p:cNvPr id="4" name="Slide Number Placeholder 3"/>
          <p:cNvSpPr>
            <a:spLocks noGrp="1"/>
          </p:cNvSpPr>
          <p:nvPr>
            <p:ph type="sldNum" sz="quarter" idx="10"/>
          </p:nvPr>
        </p:nvSpPr>
        <p:spPr/>
        <p:txBody>
          <a:bodyPr/>
          <a:lstStyle/>
          <a:p>
            <a:fld id="{9C303E6B-DCC7-0941-A2F5-45E878A6858B}" type="slidenum">
              <a:rPr lang="en-US" smtClean="0"/>
              <a:t>15</a:t>
            </a:fld>
            <a:endParaRPr lang="en-US"/>
          </a:p>
        </p:txBody>
      </p:sp>
    </p:spTree>
    <p:extLst>
      <p:ext uri="{BB962C8B-B14F-4D97-AF65-F5344CB8AC3E}">
        <p14:creationId xmlns:p14="http://schemas.microsoft.com/office/powerpoint/2010/main" val="16164870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9812440D-697E-0F4E-BCE8-615867A17C11}" type="datetimeFigureOut">
              <a:rPr lang="en-US" smtClean="0"/>
              <a:t>10/10/2017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0CE8A-3941-1D41-89B3-F18B92CEEB8F}" type="slidenum">
              <a:rPr lang="en-US" smtClean="0"/>
              <a:t>‹#›</a:t>
            </a:fld>
            <a:endParaRPr lang="en-US"/>
          </a:p>
        </p:txBody>
      </p:sp>
    </p:spTree>
    <p:extLst>
      <p:ext uri="{BB962C8B-B14F-4D97-AF65-F5344CB8AC3E}">
        <p14:creationId xmlns:p14="http://schemas.microsoft.com/office/powerpoint/2010/main" val="1855331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812440D-697E-0F4E-BCE8-615867A17C11}" type="datetimeFigureOut">
              <a:rPr lang="en-US" smtClean="0"/>
              <a:t>10/10/2017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0CE8A-3941-1D41-89B3-F18B92CEEB8F}" type="slidenum">
              <a:rPr lang="en-US" smtClean="0"/>
              <a:t>‹#›</a:t>
            </a:fld>
            <a:endParaRPr lang="en-US"/>
          </a:p>
        </p:txBody>
      </p:sp>
    </p:spTree>
    <p:extLst>
      <p:ext uri="{BB962C8B-B14F-4D97-AF65-F5344CB8AC3E}">
        <p14:creationId xmlns:p14="http://schemas.microsoft.com/office/powerpoint/2010/main" val="2138308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812440D-697E-0F4E-BCE8-615867A17C11}" type="datetimeFigureOut">
              <a:rPr lang="en-US" smtClean="0"/>
              <a:t>10/10/2017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0CE8A-3941-1D41-89B3-F18B92CEEB8F}" type="slidenum">
              <a:rPr lang="en-US" smtClean="0"/>
              <a:t>‹#›</a:t>
            </a:fld>
            <a:endParaRPr lang="en-US"/>
          </a:p>
        </p:txBody>
      </p:sp>
    </p:spTree>
    <p:extLst>
      <p:ext uri="{BB962C8B-B14F-4D97-AF65-F5344CB8AC3E}">
        <p14:creationId xmlns:p14="http://schemas.microsoft.com/office/powerpoint/2010/main" val="2103203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812440D-697E-0F4E-BCE8-615867A17C11}" type="datetimeFigureOut">
              <a:rPr lang="en-US" smtClean="0"/>
              <a:t>10/10/2017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0CE8A-3941-1D41-89B3-F18B92CEEB8F}" type="slidenum">
              <a:rPr lang="en-US" smtClean="0"/>
              <a:t>‹#›</a:t>
            </a:fld>
            <a:endParaRPr lang="en-US"/>
          </a:p>
        </p:txBody>
      </p:sp>
    </p:spTree>
    <p:extLst>
      <p:ext uri="{BB962C8B-B14F-4D97-AF65-F5344CB8AC3E}">
        <p14:creationId xmlns:p14="http://schemas.microsoft.com/office/powerpoint/2010/main" val="2100382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812440D-697E-0F4E-BCE8-615867A17C11}" type="datetimeFigureOut">
              <a:rPr lang="en-US" smtClean="0"/>
              <a:t>10/10/2017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0CE8A-3941-1D41-89B3-F18B92CEEB8F}" type="slidenum">
              <a:rPr lang="en-US" smtClean="0"/>
              <a:t>‹#›</a:t>
            </a:fld>
            <a:endParaRPr lang="en-US"/>
          </a:p>
        </p:txBody>
      </p:sp>
    </p:spTree>
    <p:extLst>
      <p:ext uri="{BB962C8B-B14F-4D97-AF65-F5344CB8AC3E}">
        <p14:creationId xmlns:p14="http://schemas.microsoft.com/office/powerpoint/2010/main" val="224223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9812440D-697E-0F4E-BCE8-615867A17C11}" type="datetimeFigureOut">
              <a:rPr lang="en-US" smtClean="0"/>
              <a:t>10/10/2017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A0CE8A-3941-1D41-89B3-F18B92CEEB8F}" type="slidenum">
              <a:rPr lang="en-US" smtClean="0"/>
              <a:t>‹#›</a:t>
            </a:fld>
            <a:endParaRPr lang="en-US"/>
          </a:p>
        </p:txBody>
      </p:sp>
    </p:spTree>
    <p:extLst>
      <p:ext uri="{BB962C8B-B14F-4D97-AF65-F5344CB8AC3E}">
        <p14:creationId xmlns:p14="http://schemas.microsoft.com/office/powerpoint/2010/main" val="3680529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9812440D-697E-0F4E-BCE8-615867A17C11}" type="datetimeFigureOut">
              <a:rPr lang="en-US" smtClean="0"/>
              <a:t>10/10/2017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A0CE8A-3941-1D41-89B3-F18B92CEEB8F}" type="slidenum">
              <a:rPr lang="en-US" smtClean="0"/>
              <a:t>‹#›</a:t>
            </a:fld>
            <a:endParaRPr lang="en-US"/>
          </a:p>
        </p:txBody>
      </p:sp>
    </p:spTree>
    <p:extLst>
      <p:ext uri="{BB962C8B-B14F-4D97-AF65-F5344CB8AC3E}">
        <p14:creationId xmlns:p14="http://schemas.microsoft.com/office/powerpoint/2010/main" val="869777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9812440D-697E-0F4E-BCE8-615867A17C11}" type="datetimeFigureOut">
              <a:rPr lang="en-US" smtClean="0"/>
              <a:t>10/10/2017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A0CE8A-3941-1D41-89B3-F18B92CEEB8F}" type="slidenum">
              <a:rPr lang="en-US" smtClean="0"/>
              <a:t>‹#›</a:t>
            </a:fld>
            <a:endParaRPr lang="en-US"/>
          </a:p>
        </p:txBody>
      </p:sp>
    </p:spTree>
    <p:extLst>
      <p:ext uri="{BB962C8B-B14F-4D97-AF65-F5344CB8AC3E}">
        <p14:creationId xmlns:p14="http://schemas.microsoft.com/office/powerpoint/2010/main" val="2166241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12440D-697E-0F4E-BCE8-615867A17C11}" type="datetimeFigureOut">
              <a:rPr lang="en-US" smtClean="0"/>
              <a:t>10/10/2017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A0CE8A-3941-1D41-89B3-F18B92CEEB8F}" type="slidenum">
              <a:rPr lang="en-US" smtClean="0"/>
              <a:t>‹#›</a:t>
            </a:fld>
            <a:endParaRPr lang="en-US"/>
          </a:p>
        </p:txBody>
      </p:sp>
    </p:spTree>
    <p:extLst>
      <p:ext uri="{BB962C8B-B14F-4D97-AF65-F5344CB8AC3E}">
        <p14:creationId xmlns:p14="http://schemas.microsoft.com/office/powerpoint/2010/main" val="3542726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812440D-697E-0F4E-BCE8-615867A17C11}" type="datetimeFigureOut">
              <a:rPr lang="en-US" smtClean="0"/>
              <a:t>10/10/2017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A0CE8A-3941-1D41-89B3-F18B92CEEB8F}" type="slidenum">
              <a:rPr lang="en-US" smtClean="0"/>
              <a:t>‹#›</a:t>
            </a:fld>
            <a:endParaRPr lang="en-US"/>
          </a:p>
        </p:txBody>
      </p:sp>
    </p:spTree>
    <p:extLst>
      <p:ext uri="{BB962C8B-B14F-4D97-AF65-F5344CB8AC3E}">
        <p14:creationId xmlns:p14="http://schemas.microsoft.com/office/powerpoint/2010/main" val="4125175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812440D-697E-0F4E-BCE8-615867A17C11}" type="datetimeFigureOut">
              <a:rPr lang="en-US" smtClean="0"/>
              <a:t>10/10/2017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A0CE8A-3941-1D41-89B3-F18B92CEEB8F}" type="slidenum">
              <a:rPr lang="en-US" smtClean="0"/>
              <a:t>‹#›</a:t>
            </a:fld>
            <a:endParaRPr lang="en-US"/>
          </a:p>
        </p:txBody>
      </p:sp>
    </p:spTree>
    <p:extLst>
      <p:ext uri="{BB962C8B-B14F-4D97-AF65-F5344CB8AC3E}">
        <p14:creationId xmlns:p14="http://schemas.microsoft.com/office/powerpoint/2010/main" val="3621471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12440D-697E-0F4E-BCE8-615867A17C11}" type="datetimeFigureOut">
              <a:rPr lang="en-US" smtClean="0"/>
              <a:t>10/10/2017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A0CE8A-3941-1D41-89B3-F18B92CEEB8F}" type="slidenum">
              <a:rPr lang="en-US" smtClean="0"/>
              <a:t>‹#›</a:t>
            </a:fld>
            <a:endParaRPr lang="en-US"/>
          </a:p>
        </p:txBody>
      </p:sp>
    </p:spTree>
    <p:extLst>
      <p:ext uri="{BB962C8B-B14F-4D97-AF65-F5344CB8AC3E}">
        <p14:creationId xmlns:p14="http://schemas.microsoft.com/office/powerpoint/2010/main" val="951366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33559" y="685800"/>
            <a:ext cx="8634040" cy="5214934"/>
          </a:xfrm>
        </p:spPr>
        <p:txBody>
          <a:bodyPr>
            <a:normAutofit fontScale="92500" lnSpcReduction="10000"/>
          </a:bodyPr>
          <a:lstStyle/>
          <a:p>
            <a:endParaRPr lang="en-US" sz="3600" dirty="0" smtClean="0">
              <a:solidFill>
                <a:schemeClr val="tx1"/>
              </a:solidFill>
              <a:latin typeface="Gill Sans MT" pitchFamily="34" charset="0"/>
            </a:endParaRPr>
          </a:p>
          <a:p>
            <a:endParaRPr lang="en-US" sz="3600" b="1" dirty="0" smtClean="0">
              <a:solidFill>
                <a:schemeClr val="tx1"/>
              </a:solidFill>
              <a:latin typeface="Gill Sans MT" pitchFamily="34" charset="0"/>
            </a:endParaRPr>
          </a:p>
          <a:p>
            <a:endParaRPr lang="en-US" sz="3600" b="1" dirty="0" smtClean="0">
              <a:solidFill>
                <a:schemeClr val="tx1"/>
              </a:solidFill>
              <a:latin typeface="Gill Sans MT" pitchFamily="34" charset="0"/>
            </a:endParaRPr>
          </a:p>
          <a:p>
            <a:endParaRPr lang="en-US" sz="3600" b="1" dirty="0" smtClean="0">
              <a:solidFill>
                <a:schemeClr val="tx1"/>
              </a:solidFill>
              <a:latin typeface="Gill Sans MT" pitchFamily="34" charset="0"/>
            </a:endParaRPr>
          </a:p>
          <a:p>
            <a:endParaRPr lang="en-US" sz="4000" b="1" dirty="0" smtClean="0">
              <a:solidFill>
                <a:schemeClr val="tx1"/>
              </a:solidFill>
              <a:latin typeface="Gill Sans MT" pitchFamily="34" charset="0"/>
            </a:endParaRPr>
          </a:p>
          <a:p>
            <a:r>
              <a:rPr lang="ru-RU" sz="2400" b="1" dirty="0" smtClean="0">
                <a:solidFill>
                  <a:schemeClr val="tx1"/>
                </a:solidFill>
                <a:latin typeface="Gill Sans MT" pitchFamily="34" charset="0"/>
              </a:rPr>
              <a:t>Гражданские альянсы</a:t>
            </a:r>
          </a:p>
          <a:p>
            <a:r>
              <a:rPr lang="ru-RU" sz="2400" b="1" dirty="0" smtClean="0">
                <a:solidFill>
                  <a:schemeClr val="tx1"/>
                </a:solidFill>
                <a:latin typeface="Gill Sans MT" pitchFamily="34" charset="0"/>
              </a:rPr>
              <a:t>Движение расширения мероприятий по питанию </a:t>
            </a:r>
            <a:r>
              <a:rPr lang="en-US" sz="2400" b="1" dirty="0" smtClean="0">
                <a:solidFill>
                  <a:schemeClr val="tx1"/>
                </a:solidFill>
                <a:latin typeface="Gill Sans MT" pitchFamily="34" charset="0"/>
              </a:rPr>
              <a:t>(SUN)</a:t>
            </a:r>
            <a:endParaRPr lang="ru-RU" sz="2400" b="1" dirty="0" smtClean="0">
              <a:solidFill>
                <a:schemeClr val="tx1"/>
              </a:solidFill>
              <a:latin typeface="Gill Sans MT" pitchFamily="34" charset="0"/>
            </a:endParaRPr>
          </a:p>
          <a:p>
            <a:r>
              <a:rPr lang="en-US" sz="1600" b="1" dirty="0" smtClean="0">
                <a:solidFill>
                  <a:schemeClr val="tx1"/>
                </a:solidFill>
                <a:latin typeface="Gill Sans MT" pitchFamily="34" charset="0"/>
              </a:rPr>
              <a:t>17-20</a:t>
            </a:r>
            <a:r>
              <a:rPr lang="en-US" sz="1600" b="1" baseline="30000" dirty="0" smtClean="0">
                <a:solidFill>
                  <a:schemeClr val="tx1"/>
                </a:solidFill>
                <a:latin typeface="Gill Sans MT" pitchFamily="34" charset="0"/>
              </a:rPr>
              <a:t>th</a:t>
            </a:r>
            <a:r>
              <a:rPr lang="en-US" sz="1600" b="1" dirty="0" smtClean="0">
                <a:solidFill>
                  <a:schemeClr val="tx1"/>
                </a:solidFill>
                <a:latin typeface="Gill Sans MT" pitchFamily="34" charset="0"/>
              </a:rPr>
              <a:t>  </a:t>
            </a:r>
            <a:r>
              <a:rPr lang="ru-RU" sz="1600" b="1" dirty="0" smtClean="0">
                <a:solidFill>
                  <a:schemeClr val="tx1"/>
                </a:solidFill>
                <a:latin typeface="Gill Sans MT" pitchFamily="34" charset="0"/>
              </a:rPr>
              <a:t>июля</a:t>
            </a:r>
            <a:r>
              <a:rPr lang="en-US" sz="1600" b="1" dirty="0" smtClean="0">
                <a:solidFill>
                  <a:schemeClr val="tx1"/>
                </a:solidFill>
                <a:latin typeface="Gill Sans MT" pitchFamily="34" charset="0"/>
              </a:rPr>
              <a:t>, 2017</a:t>
            </a:r>
          </a:p>
          <a:p>
            <a:r>
              <a:rPr lang="ru-RU" sz="1600" b="1" dirty="0" smtClean="0">
                <a:solidFill>
                  <a:schemeClr val="tx1"/>
                </a:solidFill>
                <a:latin typeface="Gill Sans MT" pitchFamily="34" charset="0"/>
              </a:rPr>
              <a:t>Катманду</a:t>
            </a:r>
            <a:r>
              <a:rPr lang="en-US" sz="1600" b="1" dirty="0" smtClean="0">
                <a:solidFill>
                  <a:schemeClr val="tx1"/>
                </a:solidFill>
                <a:latin typeface="Gill Sans MT" pitchFamily="34" charset="0"/>
              </a:rPr>
              <a:t>,  </a:t>
            </a:r>
            <a:r>
              <a:rPr lang="ru-RU" sz="1600" b="1" dirty="0" smtClean="0">
                <a:solidFill>
                  <a:schemeClr val="tx1"/>
                </a:solidFill>
                <a:latin typeface="Gill Sans MT" pitchFamily="34" charset="0"/>
              </a:rPr>
              <a:t>Непал</a:t>
            </a:r>
            <a:endParaRPr lang="en-US" sz="1600" b="1" dirty="0" smtClean="0">
              <a:solidFill>
                <a:schemeClr val="tx1"/>
              </a:solidFill>
              <a:latin typeface="Gill Sans MT" pitchFamily="34" charset="0"/>
            </a:endParaRPr>
          </a:p>
          <a:p>
            <a:r>
              <a:rPr lang="ru-RU" sz="2800" dirty="0" smtClean="0">
                <a:solidFill>
                  <a:schemeClr val="tx1"/>
                </a:solidFill>
                <a:latin typeface="Gill Sans MT" pitchFamily="34" charset="0"/>
              </a:rPr>
              <a:t>Гражданский альянс за улучшение питания</a:t>
            </a:r>
          </a:p>
          <a:p>
            <a:r>
              <a:rPr lang="ru-RU" sz="2800" dirty="0">
                <a:solidFill>
                  <a:schemeClr val="tx1"/>
                </a:solidFill>
                <a:latin typeface="Gill Sans MT" pitchFamily="34" charset="0"/>
              </a:rPr>
              <a:t>и</a:t>
            </a:r>
            <a:r>
              <a:rPr lang="ru-RU" sz="2800" dirty="0" smtClean="0">
                <a:solidFill>
                  <a:schemeClr val="tx1"/>
                </a:solidFill>
                <a:latin typeface="Gill Sans MT" pitchFamily="34" charset="0"/>
              </a:rPr>
              <a:t> продовольственную безопасность</a:t>
            </a:r>
            <a:endParaRPr lang="en-US" sz="2800" dirty="0">
              <a:solidFill>
                <a:schemeClr val="tx1"/>
              </a:solidFill>
              <a:latin typeface="Gill Sans MT" pitchFamily="34" charset="0"/>
            </a:endParaRPr>
          </a:p>
        </p:txBody>
      </p:sp>
      <p:pic>
        <p:nvPicPr>
          <p:cNvPr id="1027" name="Picture 3" descr="C:\Users\Prativa\Desktop\SUN 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05600" y="5457825"/>
            <a:ext cx="2438400" cy="10668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9906208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7554" y="864205"/>
            <a:ext cx="7326175" cy="3416320"/>
          </a:xfrm>
          <a:prstGeom prst="rect">
            <a:avLst/>
          </a:prstGeom>
        </p:spPr>
        <p:txBody>
          <a:bodyPr wrap="square">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166673466"/>
              </p:ext>
            </p:extLst>
          </p:nvPr>
        </p:nvGraphicFramePr>
        <p:xfrm>
          <a:off x="60512" y="1070321"/>
          <a:ext cx="9022976" cy="5284050"/>
        </p:xfrm>
        <a:graphic>
          <a:graphicData uri="http://schemas.openxmlformats.org/drawingml/2006/table">
            <a:tbl>
              <a:tblPr firstRow="1" bandRow="1">
                <a:tableStyleId>{5C22544A-7EE6-4342-B048-85BDC9FD1C3A}</a:tableStyleId>
              </a:tblPr>
              <a:tblGrid>
                <a:gridCol w="2255744"/>
                <a:gridCol w="2255744"/>
                <a:gridCol w="2255744"/>
                <a:gridCol w="2255744"/>
              </a:tblGrid>
              <a:tr h="767125">
                <a:tc>
                  <a:txBody>
                    <a:bodyPr/>
                    <a:lstStyle/>
                    <a:p>
                      <a:r>
                        <a:rPr lang="en-US" baseline="0" dirty="0" smtClean="0"/>
                        <a:t> </a:t>
                      </a:r>
                      <a:r>
                        <a:rPr lang="ru-RU" baseline="0" dirty="0" smtClean="0"/>
                        <a:t>Подразделения Непала</a:t>
                      </a:r>
                      <a:r>
                        <a:rPr lang="en-US" baseline="0" dirty="0" smtClean="0"/>
                        <a:t>/ </a:t>
                      </a:r>
                      <a:r>
                        <a:rPr lang="ru-RU" baseline="0" dirty="0" smtClean="0"/>
                        <a:t>типы членов</a:t>
                      </a:r>
                      <a:endParaRPr lang="en-US" dirty="0"/>
                    </a:p>
                  </a:txBody>
                  <a:tcPr/>
                </a:tc>
                <a:tc>
                  <a:txBody>
                    <a:bodyPr/>
                    <a:lstStyle/>
                    <a:p>
                      <a:r>
                        <a:rPr lang="ru-RU" dirty="0" smtClean="0"/>
                        <a:t>Исполнительный комитет</a:t>
                      </a:r>
                      <a:endParaRPr lang="en-US" dirty="0"/>
                    </a:p>
                  </a:txBody>
                  <a:tcPr/>
                </a:tc>
                <a:tc>
                  <a:txBody>
                    <a:bodyPr/>
                    <a:lstStyle/>
                    <a:p>
                      <a:r>
                        <a:rPr lang="ru-RU" dirty="0" smtClean="0"/>
                        <a:t>Организации - члены</a:t>
                      </a:r>
                      <a:endParaRPr lang="en-US" dirty="0">
                        <a:solidFill>
                          <a:schemeClr val="bg1"/>
                        </a:solidFill>
                      </a:endParaRPr>
                    </a:p>
                  </a:txBody>
                  <a:tcPr/>
                </a:tc>
                <a:tc>
                  <a:txBody>
                    <a:bodyPr/>
                    <a:lstStyle/>
                    <a:p>
                      <a:r>
                        <a:rPr lang="ru-RU" dirty="0" smtClean="0"/>
                        <a:t>Всего:</a:t>
                      </a:r>
                      <a:r>
                        <a:rPr lang="ru-RU" baseline="0" dirty="0" smtClean="0"/>
                        <a:t> 130</a:t>
                      </a:r>
                      <a:endParaRPr lang="en-US" dirty="0"/>
                    </a:p>
                  </a:txBody>
                  <a:tcPr/>
                </a:tc>
              </a:tr>
              <a:tr h="728275">
                <a:tc>
                  <a:txBody>
                    <a:bodyPr/>
                    <a:lstStyle/>
                    <a:p>
                      <a:r>
                        <a:rPr lang="ru-RU" b="1" dirty="0" smtClean="0"/>
                        <a:t>Центральный</a:t>
                      </a:r>
                      <a:endParaRPr lang="en-US" dirty="0"/>
                    </a:p>
                  </a:txBody>
                  <a:tcPr/>
                </a:tc>
                <a:tc>
                  <a:txBody>
                    <a:bodyPr/>
                    <a:lstStyle/>
                    <a:p>
                      <a:pPr algn="ctr"/>
                      <a:r>
                        <a:rPr lang="en-US" b="1" dirty="0" smtClean="0"/>
                        <a:t>11</a:t>
                      </a:r>
                      <a:endParaRPr lang="en-US" b="1" dirty="0"/>
                    </a:p>
                  </a:txBody>
                  <a:tcPr/>
                </a:tc>
                <a:tc>
                  <a:txBody>
                    <a:bodyPr/>
                    <a:lstStyle/>
                    <a:p>
                      <a:pPr algn="ctr"/>
                      <a:r>
                        <a:rPr lang="en-US" b="1" dirty="0" smtClean="0"/>
                        <a:t>36</a:t>
                      </a:r>
                      <a:endParaRPr lang="en-US" b="1" dirty="0"/>
                    </a:p>
                  </a:txBody>
                  <a:tcPr/>
                </a:tc>
                <a:tc>
                  <a:txBody>
                    <a:bodyPr/>
                    <a:lstStyle/>
                    <a:p>
                      <a:pPr algn="ctr"/>
                      <a:r>
                        <a:rPr lang="en-US" b="1" dirty="0" smtClean="0"/>
                        <a:t>47</a:t>
                      </a:r>
                      <a:endParaRPr lang="en-US" b="1" dirty="0"/>
                    </a:p>
                  </a:txBody>
                  <a:tcPr/>
                </a:tc>
              </a:tr>
              <a:tr h="728275">
                <a:tc>
                  <a:txBody>
                    <a:bodyPr/>
                    <a:lstStyle/>
                    <a:p>
                      <a:r>
                        <a:rPr lang="ru-RU" b="1" dirty="0" err="1" smtClean="0"/>
                        <a:t>Ашхам</a:t>
                      </a:r>
                      <a:endParaRPr lang="en-US" b="1" dirty="0"/>
                    </a:p>
                  </a:txBody>
                  <a:tcPr/>
                </a:tc>
                <a:tc>
                  <a:txBody>
                    <a:bodyPr/>
                    <a:lstStyle/>
                    <a:p>
                      <a:pPr algn="ctr"/>
                      <a:r>
                        <a:rPr lang="en-US" b="1" dirty="0" smtClean="0"/>
                        <a:t>11</a:t>
                      </a:r>
                      <a:endParaRPr lang="en-US" b="1" dirty="0"/>
                    </a:p>
                  </a:txBody>
                  <a:tcPr/>
                </a:tc>
                <a:tc>
                  <a:txBody>
                    <a:bodyPr/>
                    <a:lstStyle/>
                    <a:p>
                      <a:pPr algn="ctr"/>
                      <a:r>
                        <a:rPr lang="en-US" b="1" dirty="0" smtClean="0"/>
                        <a:t>6</a:t>
                      </a:r>
                      <a:endParaRPr lang="en-US" b="1" dirty="0"/>
                    </a:p>
                  </a:txBody>
                  <a:tcPr/>
                </a:tc>
                <a:tc>
                  <a:txBody>
                    <a:bodyPr/>
                    <a:lstStyle/>
                    <a:p>
                      <a:pPr algn="ctr"/>
                      <a:r>
                        <a:rPr lang="en-US" b="1" dirty="0" smtClean="0"/>
                        <a:t>17</a:t>
                      </a:r>
                      <a:endParaRPr lang="en-US" b="1" dirty="0"/>
                    </a:p>
                  </a:txBody>
                  <a:tcPr/>
                </a:tc>
              </a:tr>
              <a:tr h="728275">
                <a:tc>
                  <a:txBody>
                    <a:bodyPr/>
                    <a:lstStyle/>
                    <a:p>
                      <a:r>
                        <a:rPr lang="ru-RU" b="1" dirty="0" err="1" smtClean="0"/>
                        <a:t>Баджура</a:t>
                      </a:r>
                      <a:endParaRPr lang="en-US" b="1" dirty="0"/>
                    </a:p>
                  </a:txBody>
                  <a:tcPr/>
                </a:tc>
                <a:tc>
                  <a:txBody>
                    <a:bodyPr/>
                    <a:lstStyle/>
                    <a:p>
                      <a:pPr algn="ctr"/>
                      <a:r>
                        <a:rPr lang="en-US" b="1" dirty="0" smtClean="0"/>
                        <a:t>11</a:t>
                      </a:r>
                      <a:endParaRPr lang="en-US" b="1" dirty="0"/>
                    </a:p>
                  </a:txBody>
                  <a:tcPr/>
                </a:tc>
                <a:tc>
                  <a:txBody>
                    <a:bodyPr/>
                    <a:lstStyle/>
                    <a:p>
                      <a:pPr algn="ctr"/>
                      <a:r>
                        <a:rPr lang="en-US" b="1" dirty="0" smtClean="0"/>
                        <a:t>7</a:t>
                      </a:r>
                      <a:endParaRPr lang="en-US" b="1" dirty="0"/>
                    </a:p>
                  </a:txBody>
                  <a:tcPr/>
                </a:tc>
                <a:tc>
                  <a:txBody>
                    <a:bodyPr/>
                    <a:lstStyle/>
                    <a:p>
                      <a:pPr algn="ctr"/>
                      <a:r>
                        <a:rPr lang="en-US" b="1" dirty="0" smtClean="0"/>
                        <a:t>18</a:t>
                      </a:r>
                      <a:endParaRPr lang="en-US" b="1" dirty="0"/>
                    </a:p>
                  </a:txBody>
                  <a:tcPr/>
                </a:tc>
              </a:tr>
              <a:tr h="728275">
                <a:tc>
                  <a:txBody>
                    <a:bodyPr/>
                    <a:lstStyle/>
                    <a:p>
                      <a:r>
                        <a:rPr lang="ru-RU" b="1" dirty="0" err="1" smtClean="0"/>
                        <a:t>Джумла</a:t>
                      </a:r>
                      <a:endParaRPr lang="en-US" b="1" dirty="0"/>
                    </a:p>
                  </a:txBody>
                  <a:tcPr/>
                </a:tc>
                <a:tc>
                  <a:txBody>
                    <a:bodyPr/>
                    <a:lstStyle/>
                    <a:p>
                      <a:pPr algn="ctr"/>
                      <a:r>
                        <a:rPr lang="en-US" b="1" dirty="0" smtClean="0"/>
                        <a:t>11</a:t>
                      </a:r>
                      <a:endParaRPr lang="en-US" b="1" dirty="0"/>
                    </a:p>
                  </a:txBody>
                  <a:tcPr/>
                </a:tc>
                <a:tc>
                  <a:txBody>
                    <a:bodyPr/>
                    <a:lstStyle/>
                    <a:p>
                      <a:pPr algn="ctr"/>
                      <a:r>
                        <a:rPr lang="en-US" b="1" dirty="0" smtClean="0"/>
                        <a:t>3</a:t>
                      </a:r>
                      <a:endParaRPr lang="en-US" b="1" dirty="0"/>
                    </a:p>
                  </a:txBody>
                  <a:tcPr/>
                </a:tc>
                <a:tc>
                  <a:txBody>
                    <a:bodyPr/>
                    <a:lstStyle/>
                    <a:p>
                      <a:pPr algn="ctr"/>
                      <a:r>
                        <a:rPr lang="en-US" b="1" dirty="0" smtClean="0"/>
                        <a:t>14</a:t>
                      </a:r>
                      <a:endParaRPr lang="en-US" b="1" dirty="0"/>
                    </a:p>
                  </a:txBody>
                  <a:tcPr/>
                </a:tc>
              </a:tr>
              <a:tr h="728275">
                <a:tc>
                  <a:txBody>
                    <a:bodyPr/>
                    <a:lstStyle/>
                    <a:p>
                      <a:r>
                        <a:rPr lang="ru-RU" b="1" dirty="0" err="1" smtClean="0"/>
                        <a:t>Капилвасту</a:t>
                      </a:r>
                      <a:endParaRPr lang="en-US" b="1" dirty="0"/>
                    </a:p>
                  </a:txBody>
                  <a:tcPr/>
                </a:tc>
                <a:tc>
                  <a:txBody>
                    <a:bodyPr/>
                    <a:lstStyle/>
                    <a:p>
                      <a:pPr algn="ctr"/>
                      <a:r>
                        <a:rPr lang="en-US" b="1" dirty="0" smtClean="0"/>
                        <a:t>11</a:t>
                      </a:r>
                      <a:endParaRPr lang="en-US" b="1" dirty="0"/>
                    </a:p>
                  </a:txBody>
                  <a:tcPr/>
                </a:tc>
                <a:tc>
                  <a:txBody>
                    <a:bodyPr/>
                    <a:lstStyle/>
                    <a:p>
                      <a:pPr algn="ctr"/>
                      <a:r>
                        <a:rPr lang="en-US" b="1" dirty="0" smtClean="0"/>
                        <a:t>12</a:t>
                      </a:r>
                      <a:endParaRPr lang="en-US" b="1" dirty="0"/>
                    </a:p>
                  </a:txBody>
                  <a:tcPr/>
                </a:tc>
                <a:tc>
                  <a:txBody>
                    <a:bodyPr/>
                    <a:lstStyle/>
                    <a:p>
                      <a:pPr algn="ctr"/>
                      <a:r>
                        <a:rPr lang="en-US" b="1" dirty="0" smtClean="0"/>
                        <a:t>23</a:t>
                      </a:r>
                      <a:endParaRPr lang="en-US" b="1" dirty="0"/>
                    </a:p>
                  </a:txBody>
                  <a:tcPr/>
                </a:tc>
              </a:tr>
              <a:tr h="728275">
                <a:tc>
                  <a:txBody>
                    <a:bodyPr/>
                    <a:lstStyle/>
                    <a:p>
                      <a:r>
                        <a:rPr lang="ru-RU" b="1" dirty="0" err="1" smtClean="0"/>
                        <a:t>Саптари</a:t>
                      </a:r>
                      <a:endParaRPr lang="en-US" b="1" dirty="0"/>
                    </a:p>
                  </a:txBody>
                  <a:tcPr/>
                </a:tc>
                <a:tc>
                  <a:txBody>
                    <a:bodyPr/>
                    <a:lstStyle/>
                    <a:p>
                      <a:pPr algn="ctr"/>
                      <a:r>
                        <a:rPr lang="en-US" b="1" dirty="0" smtClean="0"/>
                        <a:t>11</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11</a:t>
                      </a:r>
                      <a:endParaRPr lang="en-US" b="1" dirty="0"/>
                    </a:p>
                  </a:txBody>
                  <a:tcPr/>
                </a:tc>
              </a:tr>
            </a:tbl>
          </a:graphicData>
        </a:graphic>
      </p:graphicFrame>
      <p:sp>
        <p:nvSpPr>
          <p:cNvPr id="4" name="Rectangle 3"/>
          <p:cNvSpPr/>
          <p:nvPr/>
        </p:nvSpPr>
        <p:spPr>
          <a:xfrm>
            <a:off x="307445" y="98648"/>
            <a:ext cx="8706391" cy="662499"/>
          </a:xfrm>
          <a:prstGeom prst="rect">
            <a:avLst/>
          </a:prstGeom>
          <a:solidFill>
            <a:srgbClr val="FFBE5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3200" b="1" dirty="0" smtClean="0">
                <a:solidFill>
                  <a:schemeClr val="tx1"/>
                </a:solidFill>
              </a:rPr>
              <a:t>Данные об организациях – членах ГА Непала</a:t>
            </a:r>
            <a:endParaRPr lang="en-US" sz="3200" b="1" dirty="0">
              <a:solidFill>
                <a:schemeClr val="tx1"/>
              </a:solidFill>
            </a:endParaRPr>
          </a:p>
        </p:txBody>
      </p:sp>
    </p:spTree>
    <p:extLst>
      <p:ext uri="{BB962C8B-B14F-4D97-AF65-F5344CB8AC3E}">
        <p14:creationId xmlns:p14="http://schemas.microsoft.com/office/powerpoint/2010/main" val="272877657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10050" cy="687438"/>
          </a:xfrm>
        </p:spPr>
        <p:txBody>
          <a:bodyPr>
            <a:normAutofit fontScale="90000"/>
          </a:bodyPr>
          <a:lstStyle/>
          <a:p>
            <a:r>
              <a:rPr lang="ru-RU" b="1" dirty="0" smtClean="0">
                <a:solidFill>
                  <a:srgbClr val="800000"/>
                </a:solidFill>
              </a:rPr>
              <a:t>Роли областных подразделений</a:t>
            </a:r>
            <a:endParaRPr lang="en-US" b="1" dirty="0">
              <a:solidFill>
                <a:srgbClr val="800000"/>
              </a:solidFill>
            </a:endParaRPr>
          </a:p>
        </p:txBody>
      </p:sp>
      <p:sp>
        <p:nvSpPr>
          <p:cNvPr id="3" name="Content Placeholder 2"/>
          <p:cNvSpPr>
            <a:spLocks noGrp="1"/>
          </p:cNvSpPr>
          <p:nvPr>
            <p:ph idx="1"/>
          </p:nvPr>
        </p:nvSpPr>
        <p:spPr>
          <a:xfrm>
            <a:off x="457199" y="1114560"/>
            <a:ext cx="8597165" cy="5641920"/>
          </a:xfrm>
        </p:spPr>
        <p:txBody>
          <a:bodyPr>
            <a:normAutofit fontScale="70000" lnSpcReduction="20000"/>
          </a:bodyPr>
          <a:lstStyle/>
          <a:p>
            <a:pPr lvl="0"/>
            <a:r>
              <a:rPr lang="ru-RU" dirty="0" smtClean="0"/>
              <a:t>Сильные, устойчивые и влиятельные платформы гражданских организаций</a:t>
            </a:r>
            <a:endParaRPr lang="en-GB" dirty="0"/>
          </a:p>
          <a:p>
            <a:pPr lvl="0"/>
            <a:r>
              <a:rPr lang="ru-RU" dirty="0" smtClean="0"/>
              <a:t>Дополняют усилия правительства</a:t>
            </a:r>
            <a:endParaRPr lang="en-GB" dirty="0" smtClean="0"/>
          </a:p>
          <a:p>
            <a:pPr lvl="0"/>
            <a:r>
              <a:rPr lang="ru-RU" dirty="0" smtClean="0"/>
              <a:t>Регулярное и систематическое отслеживание и мониторинг взятых обязательств</a:t>
            </a:r>
            <a:endParaRPr lang="en-GB" dirty="0"/>
          </a:p>
          <a:p>
            <a:pPr lvl="0"/>
            <a:r>
              <a:rPr lang="ru-RU" dirty="0" smtClean="0"/>
              <a:t>Участие и сотрудничество  с заинтересованными сторонами</a:t>
            </a:r>
            <a:endParaRPr lang="en-GB" dirty="0" smtClean="0"/>
          </a:p>
          <a:p>
            <a:pPr lvl="0"/>
            <a:r>
              <a:rPr lang="ru-RU" dirty="0" smtClean="0"/>
              <a:t>Повышение осведомленности и </a:t>
            </a:r>
            <a:r>
              <a:rPr lang="ru-RU" dirty="0" err="1" smtClean="0"/>
              <a:t>адвокация</a:t>
            </a:r>
            <a:r>
              <a:rPr lang="ru-RU" dirty="0" smtClean="0"/>
              <a:t> для расширяющихся мероприятий, которые оказывают высокое влияние</a:t>
            </a:r>
            <a:endParaRPr lang="en-GB" dirty="0"/>
          </a:p>
          <a:p>
            <a:pPr lvl="0"/>
            <a:r>
              <a:rPr lang="ru-RU" dirty="0" smtClean="0"/>
              <a:t>Обеспечение технической поддержки правительству и гражданским организациям для расширения мероприятий по питанию</a:t>
            </a:r>
            <a:endParaRPr lang="en-GB" dirty="0" smtClean="0"/>
          </a:p>
          <a:p>
            <a:pPr lvl="0"/>
            <a:r>
              <a:rPr lang="ru-RU" dirty="0" smtClean="0"/>
              <a:t>Мобилизация ресурсов для улучшения скоординированных мероприятий </a:t>
            </a:r>
            <a:r>
              <a:rPr lang="en-GB" dirty="0" smtClean="0"/>
              <a:t>SUN </a:t>
            </a:r>
            <a:r>
              <a:rPr lang="ru-RU" dirty="0" smtClean="0"/>
              <a:t>среди НПО</a:t>
            </a:r>
            <a:endParaRPr lang="en-GB" dirty="0"/>
          </a:p>
          <a:p>
            <a:pPr lvl="0"/>
            <a:r>
              <a:rPr lang="ru-RU" dirty="0" smtClean="0"/>
              <a:t>Обучение, документирование и обмен обещающими эффективными практиками и инновациями</a:t>
            </a:r>
          </a:p>
        </p:txBody>
      </p:sp>
    </p:spTree>
    <p:extLst>
      <p:ext uri="{BB962C8B-B14F-4D97-AF65-F5344CB8AC3E}">
        <p14:creationId xmlns:p14="http://schemas.microsoft.com/office/powerpoint/2010/main" val="25550918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b="1" dirty="0" smtClean="0">
                <a:solidFill>
                  <a:srgbClr val="800000"/>
                </a:solidFill>
              </a:rPr>
              <a:t>Связь центрального и областного подразделений</a:t>
            </a:r>
            <a:endParaRPr lang="en-US" b="1" dirty="0">
              <a:solidFill>
                <a:srgbClr val="800000"/>
              </a:solidFill>
            </a:endParaRPr>
          </a:p>
        </p:txBody>
      </p:sp>
      <p:sp>
        <p:nvSpPr>
          <p:cNvPr id="3" name="Content Placeholder 2"/>
          <p:cNvSpPr>
            <a:spLocks noGrp="1"/>
          </p:cNvSpPr>
          <p:nvPr>
            <p:ph idx="1"/>
          </p:nvPr>
        </p:nvSpPr>
        <p:spPr>
          <a:xfrm>
            <a:off x="241301" y="1600200"/>
            <a:ext cx="8735352" cy="5105400"/>
          </a:xfrm>
        </p:spPr>
        <p:txBody>
          <a:bodyPr>
            <a:normAutofit/>
          </a:bodyPr>
          <a:lstStyle/>
          <a:p>
            <a:pPr algn="just"/>
            <a:r>
              <a:rPr lang="ru-RU" dirty="0" smtClean="0"/>
              <a:t>Исполнительный комитет посещает областной уровень по мере необходимости</a:t>
            </a:r>
          </a:p>
          <a:p>
            <a:pPr algn="just"/>
            <a:r>
              <a:rPr lang="ru-RU" dirty="0" smtClean="0"/>
              <a:t>Ежеквартальный отчет секретариату ГА Непала</a:t>
            </a:r>
          </a:p>
          <a:p>
            <a:pPr algn="just"/>
            <a:r>
              <a:rPr lang="ru-RU" dirty="0" smtClean="0"/>
              <a:t>Ежегодный обзор, нацеленный на обмен информацией и опытом о прогрессе </a:t>
            </a:r>
            <a:r>
              <a:rPr lang="en-US" dirty="0" smtClean="0"/>
              <a:t>SUN</a:t>
            </a:r>
          </a:p>
          <a:p>
            <a:pPr algn="just"/>
            <a:r>
              <a:rPr lang="ru-RU" dirty="0" smtClean="0"/>
              <a:t>Мероприятия по повышению потенциала как на центральном, так и на областном уровнях</a:t>
            </a:r>
          </a:p>
          <a:p>
            <a:pPr marL="0" indent="0">
              <a:buNone/>
            </a:pPr>
            <a:endParaRPr lang="en-US" dirty="0" smtClean="0"/>
          </a:p>
          <a:p>
            <a:endParaRPr lang="en-US" dirty="0"/>
          </a:p>
        </p:txBody>
      </p:sp>
    </p:spTree>
    <p:extLst>
      <p:ext uri="{BB962C8B-B14F-4D97-AF65-F5344CB8AC3E}">
        <p14:creationId xmlns:p14="http://schemas.microsoft.com/office/powerpoint/2010/main" val="33635359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867400"/>
            <a:ext cx="8229600" cy="663677"/>
          </a:xfrm>
        </p:spPr>
        <p:txBody>
          <a:bodyPr>
            <a:noAutofit/>
          </a:bodyPr>
          <a:lstStyle/>
          <a:p>
            <a:pPr lvl="0"/>
            <a:r>
              <a:rPr lang="en-US" sz="2400" dirty="0"/>
              <a:t/>
            </a:r>
            <a:br>
              <a:rPr lang="en-US" sz="2400" dirty="0"/>
            </a:br>
            <a:r>
              <a:rPr lang="ru-RU" sz="2400" dirty="0" smtClean="0"/>
              <a:t>Ориентация по </a:t>
            </a:r>
            <a:r>
              <a:rPr lang="ru-RU" sz="2400" dirty="0" err="1" smtClean="0"/>
              <a:t>Мностороннему</a:t>
            </a:r>
            <a:r>
              <a:rPr lang="ru-RU" sz="2400" dirty="0" smtClean="0"/>
              <a:t> планированию и Движени</a:t>
            </a:r>
            <a:r>
              <a:rPr lang="ru-RU" sz="2400" dirty="0"/>
              <a:t>ю</a:t>
            </a:r>
            <a:r>
              <a:rPr lang="ru-RU" sz="2400" dirty="0" smtClean="0"/>
              <a:t> </a:t>
            </a:r>
            <a:r>
              <a:rPr lang="en-US" sz="2400" dirty="0" smtClean="0"/>
              <a:t>SUN </a:t>
            </a:r>
            <a:r>
              <a:rPr lang="ru-RU" sz="2400" dirty="0" smtClean="0"/>
              <a:t>для НПО – 2014 год</a:t>
            </a:r>
            <a:endParaRPr lang="en-US" sz="2400" dirty="0"/>
          </a:p>
        </p:txBody>
      </p:sp>
      <p:pic>
        <p:nvPicPr>
          <p:cNvPr id="4098" name="Picture 2" descr="C:\Users\Prativa\Desktop\CSANN_photo\3.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478830"/>
            <a:ext cx="8229600" cy="516850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8892399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678561"/>
            <a:ext cx="8229600" cy="179439"/>
          </a:xfrm>
        </p:spPr>
        <p:txBody>
          <a:bodyPr>
            <a:noAutofit/>
          </a:bodyPr>
          <a:lstStyle/>
          <a:p>
            <a:r>
              <a:rPr lang="ru-RU" sz="2400" dirty="0" smtClean="0"/>
              <a:t>Семинар по Обзору и разработке </a:t>
            </a:r>
            <a:r>
              <a:rPr lang="ru-RU" sz="2400" dirty="0"/>
              <a:t>П</a:t>
            </a:r>
            <a:r>
              <a:rPr lang="ru-RU" sz="2400" dirty="0" smtClean="0"/>
              <a:t>лана действий - </a:t>
            </a:r>
            <a:r>
              <a:rPr lang="en-US" sz="2400" dirty="0" smtClean="0"/>
              <a:t>2014</a:t>
            </a:r>
            <a:r>
              <a:rPr lang="en-US" sz="2400" dirty="0"/>
              <a:t/>
            </a:r>
            <a:br>
              <a:rPr lang="en-US" sz="2400" dirty="0"/>
            </a:br>
            <a:r>
              <a:rPr lang="en-US" sz="2400" dirty="0"/>
              <a:t/>
            </a:r>
            <a:br>
              <a:rPr lang="en-US" sz="2400" dirty="0"/>
            </a:br>
            <a:r>
              <a:rPr lang="en-US" sz="2400" dirty="0"/>
              <a:t/>
            </a:r>
            <a:br>
              <a:rPr lang="en-US" sz="2400" dirty="0"/>
            </a:br>
            <a:endParaRPr lang="en-US" sz="2400" dirty="0"/>
          </a:p>
        </p:txBody>
      </p:sp>
      <p:pic>
        <p:nvPicPr>
          <p:cNvPr id="7170" name="Picture 2" descr="C:\Users\Prativa\Desktop\CSANN_photo\6.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04800"/>
            <a:ext cx="8459754" cy="54864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0332848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12180" cy="943799"/>
          </a:xfrm>
        </p:spPr>
        <p:txBody>
          <a:bodyPr>
            <a:normAutofit/>
          </a:bodyPr>
          <a:lstStyle/>
          <a:p>
            <a:r>
              <a:rPr lang="ru-RU" b="1" dirty="0" smtClean="0">
                <a:solidFill>
                  <a:srgbClr val="800000"/>
                </a:solidFill>
              </a:rPr>
              <a:t>Повышение потенциала НПО</a:t>
            </a:r>
            <a:endParaRPr lang="en-US" b="1" dirty="0">
              <a:solidFill>
                <a:srgbClr val="80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88474866"/>
              </p:ext>
            </p:extLst>
          </p:nvPr>
        </p:nvGraphicFramePr>
        <p:xfrm>
          <a:off x="303250" y="1218437"/>
          <a:ext cx="8566130" cy="5820431"/>
        </p:xfrm>
        <a:graphic>
          <a:graphicData uri="http://schemas.openxmlformats.org/drawingml/2006/table">
            <a:tbl>
              <a:tblPr firstRow="1" bandRow="1">
                <a:tableStyleId>{7DF18680-E054-41AD-8BC1-D1AEF772440D}</a:tableStyleId>
              </a:tblPr>
              <a:tblGrid>
                <a:gridCol w="3258970"/>
                <a:gridCol w="5307160"/>
              </a:tblGrid>
              <a:tr h="873381">
                <a:tc>
                  <a:txBody>
                    <a:bodyPr/>
                    <a:lstStyle/>
                    <a:p>
                      <a:pPr algn="ctr"/>
                      <a:r>
                        <a:rPr lang="ru-RU" sz="2400" dirty="0" smtClean="0"/>
                        <a:t>Инструмент по оценке потенциала</a:t>
                      </a:r>
                      <a:endParaRPr lang="en-US" sz="2400" dirty="0"/>
                    </a:p>
                  </a:txBody>
                  <a:tcPr/>
                </a:tc>
                <a:tc>
                  <a:txBody>
                    <a:bodyPr/>
                    <a:lstStyle/>
                    <a:p>
                      <a:pPr algn="ctr"/>
                      <a:r>
                        <a:rPr lang="ru-RU" sz="2400" dirty="0" smtClean="0"/>
                        <a:t>Компонент</a:t>
                      </a:r>
                      <a:r>
                        <a:rPr lang="ru-RU" sz="2400" baseline="0" dirty="0" smtClean="0"/>
                        <a:t> анализа</a:t>
                      </a:r>
                      <a:endParaRPr lang="en-US" sz="2400" dirty="0"/>
                    </a:p>
                  </a:txBody>
                  <a:tcPr/>
                </a:tc>
              </a:tr>
              <a:tr h="2020970">
                <a:tc>
                  <a:txBody>
                    <a:bodyPr/>
                    <a:lstStyle/>
                    <a:p>
                      <a:r>
                        <a:rPr lang="ru-RU" dirty="0" err="1" smtClean="0"/>
                        <a:t>Адвокация</a:t>
                      </a:r>
                      <a:r>
                        <a:rPr lang="ru-RU" baseline="0" dirty="0" smtClean="0"/>
                        <a:t> политик</a:t>
                      </a:r>
                      <a:r>
                        <a:rPr lang="en-US" dirty="0" smtClean="0"/>
                        <a:t> </a:t>
                      </a:r>
                      <a:endParaRPr lang="en-US" dirty="0"/>
                    </a:p>
                  </a:txBody>
                  <a:tcPr/>
                </a:tc>
                <a:tc>
                  <a:txBody>
                    <a:bodyPr/>
                    <a:lstStyle/>
                    <a:p>
                      <a:r>
                        <a:rPr lang="ru-RU" dirty="0" smtClean="0"/>
                        <a:t>Структура</a:t>
                      </a:r>
                      <a:r>
                        <a:rPr lang="ru-RU" baseline="0" dirty="0" smtClean="0"/>
                        <a:t> принятия решения</a:t>
                      </a:r>
                      <a:r>
                        <a:rPr lang="en-US" dirty="0" smtClean="0"/>
                        <a:t> </a:t>
                      </a:r>
                    </a:p>
                    <a:p>
                      <a:r>
                        <a:rPr lang="ru-RU" dirty="0" smtClean="0"/>
                        <a:t>Организационная</a:t>
                      </a:r>
                      <a:r>
                        <a:rPr lang="ru-RU" baseline="0" dirty="0" smtClean="0"/>
                        <a:t> приверженность и источник для </a:t>
                      </a:r>
                      <a:r>
                        <a:rPr lang="ru-RU" baseline="0" dirty="0" err="1" smtClean="0"/>
                        <a:t>адвокации</a:t>
                      </a:r>
                      <a:endParaRPr lang="ru-RU" baseline="0" dirty="0" smtClean="0"/>
                    </a:p>
                    <a:p>
                      <a:r>
                        <a:rPr lang="ru-RU" dirty="0" smtClean="0"/>
                        <a:t>Партнеры</a:t>
                      </a:r>
                      <a:r>
                        <a:rPr lang="ru-RU" baseline="0" dirty="0" smtClean="0"/>
                        <a:t> по </a:t>
                      </a:r>
                      <a:r>
                        <a:rPr lang="ru-RU" baseline="0" dirty="0" err="1" smtClean="0"/>
                        <a:t>адвокации</a:t>
                      </a:r>
                      <a:r>
                        <a:rPr lang="en-US" dirty="0" smtClean="0"/>
                        <a:t> </a:t>
                      </a:r>
                    </a:p>
                    <a:p>
                      <a:r>
                        <a:rPr lang="ru-RU" baseline="0" dirty="0" smtClean="0"/>
                        <a:t>Цель </a:t>
                      </a:r>
                      <a:r>
                        <a:rPr lang="ru-RU" baseline="0" dirty="0" err="1" smtClean="0"/>
                        <a:t>адвокации</a:t>
                      </a:r>
                      <a:endParaRPr lang="en-US" baseline="0" dirty="0" smtClean="0"/>
                    </a:p>
                    <a:p>
                      <a:r>
                        <a:rPr lang="ru-RU" baseline="0" dirty="0" smtClean="0"/>
                        <a:t>Навыки коммуникации и инфраструктура</a:t>
                      </a:r>
                      <a:endParaRPr lang="en-US" baseline="0" dirty="0" smtClean="0"/>
                    </a:p>
                  </a:txBody>
                  <a:tcPr/>
                </a:tc>
              </a:tr>
              <a:tr h="695217">
                <a:tc>
                  <a:txBody>
                    <a:bodyPr/>
                    <a:lstStyle/>
                    <a:p>
                      <a:r>
                        <a:rPr lang="ru-RU" dirty="0" smtClean="0"/>
                        <a:t>Анализ</a:t>
                      </a:r>
                      <a:r>
                        <a:rPr lang="ru-RU" baseline="0" dirty="0" smtClean="0"/>
                        <a:t> бюджета</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dirty="0" smtClean="0"/>
                        <a:t>Финансовая структура (Финансовая подотчетность) Система</a:t>
                      </a:r>
                      <a:r>
                        <a:rPr lang="ru-RU" baseline="0" dirty="0" smtClean="0"/>
                        <a:t> бюджетирования (% размещенных средств для прямых мероприятий и </a:t>
                      </a:r>
                      <a:r>
                        <a:rPr lang="ru-RU" baseline="0" dirty="0" err="1" smtClean="0"/>
                        <a:t>чувствитетльных</a:t>
                      </a:r>
                      <a:r>
                        <a:rPr lang="ru-RU" baseline="0" dirty="0" smtClean="0"/>
                        <a:t> к питанию мероприятий)</a:t>
                      </a:r>
                    </a:p>
                  </a:txBody>
                  <a:tcPr/>
                </a:tc>
              </a:tr>
              <a:tr h="1552677">
                <a:tc>
                  <a:txBody>
                    <a:bodyPr/>
                    <a:lstStyle/>
                    <a:p>
                      <a:r>
                        <a:rPr lang="ru-RU" dirty="0" smtClean="0"/>
                        <a:t>Мониторинг и оценка</a:t>
                      </a:r>
                      <a:endParaRPr lang="en-US" dirty="0"/>
                    </a:p>
                  </a:txBody>
                  <a:tcPr/>
                </a:tc>
                <a:tc>
                  <a:txBody>
                    <a:bodyPr/>
                    <a:lstStyle/>
                    <a:p>
                      <a:r>
                        <a:rPr lang="ru-RU" dirty="0" smtClean="0"/>
                        <a:t>Планирование</a:t>
                      </a:r>
                      <a:r>
                        <a:rPr lang="ru-RU" baseline="0" dirty="0" smtClean="0"/>
                        <a:t> </a:t>
                      </a:r>
                      <a:r>
                        <a:rPr lang="ru-RU" baseline="0" dirty="0" err="1" smtClean="0"/>
                        <a:t>МиО</a:t>
                      </a:r>
                      <a:endParaRPr lang="en-US" dirty="0" smtClean="0"/>
                    </a:p>
                    <a:p>
                      <a:r>
                        <a:rPr lang="ru-RU" baseline="0" dirty="0" smtClean="0"/>
                        <a:t>Система </a:t>
                      </a:r>
                      <a:r>
                        <a:rPr lang="ru-RU" baseline="0" dirty="0" err="1" smtClean="0"/>
                        <a:t>МиО</a:t>
                      </a:r>
                      <a:endParaRPr lang="en-US" baseline="0" dirty="0" smtClean="0"/>
                    </a:p>
                    <a:p>
                      <a:r>
                        <a:rPr lang="ru-RU" baseline="0" dirty="0" smtClean="0"/>
                        <a:t>Управление данными</a:t>
                      </a:r>
                    </a:p>
                    <a:p>
                      <a:r>
                        <a:rPr lang="ru-RU" baseline="0" dirty="0" smtClean="0"/>
                        <a:t>Отчетность и подотчетность</a:t>
                      </a:r>
                      <a:endParaRPr lang="en-US" baseline="0" dirty="0" smtClean="0"/>
                    </a:p>
                    <a:p>
                      <a:r>
                        <a:rPr lang="ru-RU" baseline="0" dirty="0" smtClean="0"/>
                        <a:t>Получение знаний и обмен</a:t>
                      </a:r>
                      <a:endParaRPr lang="en-US" baseline="0" dirty="0" smtClean="0"/>
                    </a:p>
                    <a:p>
                      <a:r>
                        <a:rPr lang="en-US" baseline="0" dirty="0" smtClean="0"/>
                        <a:t>Learning Knowledge and  sharing </a:t>
                      </a:r>
                      <a:endParaRPr lang="en-US" dirty="0"/>
                    </a:p>
                  </a:txBody>
                  <a:tcPr/>
                </a:tc>
              </a:tr>
            </a:tbl>
          </a:graphicData>
        </a:graphic>
      </p:graphicFrame>
    </p:spTree>
    <p:extLst>
      <p:ext uri="{BB962C8B-B14F-4D97-AF65-F5344CB8AC3E}">
        <p14:creationId xmlns:p14="http://schemas.microsoft.com/office/powerpoint/2010/main" val="1378996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0626"/>
            <a:ext cx="8229600" cy="179439"/>
          </a:xfrm>
        </p:spPr>
        <p:txBody>
          <a:bodyPr>
            <a:noAutofit/>
          </a:bodyPr>
          <a:lstStyle/>
          <a:p>
            <a:pPr lvl="0"/>
            <a:r>
              <a:rPr lang="ru-RU" sz="2400" dirty="0" smtClean="0"/>
              <a:t>Тренинг по теме «Мониторинг и оценка» «Анализ бюджета по питанию», основанный на многостороннем планировании по питанию – 2014</a:t>
            </a:r>
            <a:r>
              <a:rPr lang="en-US" sz="2400" dirty="0"/>
              <a:t/>
            </a:r>
            <a:br>
              <a:rPr lang="en-US" sz="2400" dirty="0"/>
            </a:br>
            <a:r>
              <a:rPr lang="en-US" sz="2400" dirty="0"/>
              <a:t/>
            </a:r>
            <a:br>
              <a:rPr lang="en-US" sz="2400" dirty="0"/>
            </a:br>
            <a:r>
              <a:rPr lang="en-US" sz="2400" dirty="0"/>
              <a:t/>
            </a:r>
            <a:br>
              <a:rPr lang="en-US" sz="2400" dirty="0"/>
            </a:br>
            <a:endParaRPr lang="en-US" sz="2400" dirty="0"/>
          </a:p>
        </p:txBody>
      </p:sp>
      <p:sp>
        <p:nvSpPr>
          <p:cNvPr id="3" name="Content Placeholder 2"/>
          <p:cNvSpPr>
            <a:spLocks noGrp="1"/>
          </p:cNvSpPr>
          <p:nvPr>
            <p:ph idx="1"/>
          </p:nvPr>
        </p:nvSpPr>
        <p:spPr>
          <a:xfrm>
            <a:off x="137160" y="152400"/>
            <a:ext cx="8816472" cy="5562601"/>
          </a:xfrm>
        </p:spPr>
        <p:txBody>
          <a:bodyPr/>
          <a:lstStyle/>
          <a:p>
            <a:endParaRPr lang="en-US" dirty="0"/>
          </a:p>
        </p:txBody>
      </p:sp>
      <p:pic>
        <p:nvPicPr>
          <p:cNvPr id="10242" name="Picture 2" descr="C:\Users\Prativa\Desktop\CSANN_photo\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 y="152400"/>
            <a:ext cx="8816472" cy="55626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7740125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0626"/>
            <a:ext cx="8229600" cy="179439"/>
          </a:xfrm>
        </p:spPr>
        <p:txBody>
          <a:bodyPr>
            <a:noAutofit/>
          </a:bodyPr>
          <a:lstStyle/>
          <a:p>
            <a:pPr lvl="0"/>
            <a:r>
              <a:rPr lang="en-US" sz="2400" dirty="0" smtClean="0"/>
              <a:t/>
            </a:r>
            <a:br>
              <a:rPr lang="en-US" sz="2400" dirty="0" smtClean="0"/>
            </a:br>
            <a:r>
              <a:rPr lang="ru-RU" sz="2400" dirty="0" smtClean="0"/>
              <a:t>Т</a:t>
            </a:r>
            <a:br>
              <a:rPr lang="ru-RU" sz="2400" dirty="0" smtClean="0"/>
            </a:br>
            <a:r>
              <a:rPr lang="ru-RU" sz="2400" dirty="0" smtClean="0"/>
              <a:t>Тренинг по </a:t>
            </a:r>
            <a:r>
              <a:rPr lang="ru-RU" sz="2400" dirty="0" err="1" smtClean="0"/>
              <a:t>адвокатированию</a:t>
            </a:r>
            <a:r>
              <a:rPr lang="ru-RU" sz="2400" dirty="0" smtClean="0"/>
              <a:t> питания в области </a:t>
            </a:r>
            <a:r>
              <a:rPr lang="ru-RU" sz="2400" dirty="0" err="1" smtClean="0"/>
              <a:t>Саптари</a:t>
            </a:r>
            <a:r>
              <a:rPr lang="ru-RU" sz="2400" dirty="0" smtClean="0"/>
              <a:t> - </a:t>
            </a:r>
            <a:r>
              <a:rPr lang="en-US" sz="2400" dirty="0" smtClean="0"/>
              <a:t>2015</a:t>
            </a:r>
            <a:r>
              <a:rPr lang="en-US" sz="2400" dirty="0"/>
              <a:t/>
            </a:r>
            <a:br>
              <a:rPr lang="en-US" sz="2400" dirty="0"/>
            </a:br>
            <a:r>
              <a:rPr lang="en-US" sz="2400" dirty="0"/>
              <a:t/>
            </a:r>
            <a:br>
              <a:rPr lang="en-US" sz="2400" dirty="0"/>
            </a:br>
            <a:r>
              <a:rPr lang="en-US" sz="2400" dirty="0"/>
              <a:t/>
            </a:r>
            <a:br>
              <a:rPr lang="en-US" sz="2400" dirty="0"/>
            </a:br>
            <a:r>
              <a:rPr lang="en-US" sz="2400" dirty="0"/>
              <a:t/>
            </a:r>
            <a:br>
              <a:rPr lang="en-US" sz="2400" dirty="0"/>
            </a:br>
            <a:endParaRPr lang="en-US" sz="2400" dirty="0"/>
          </a:p>
        </p:txBody>
      </p:sp>
      <p:pic>
        <p:nvPicPr>
          <p:cNvPr id="12290" name="Picture 2" descr="C:\Users\Prativa\Desktop\CSANN_photo\1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36525" y="228600"/>
            <a:ext cx="8816975" cy="5715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42869039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96300" cy="1325562"/>
          </a:xfrm>
        </p:spPr>
        <p:txBody>
          <a:bodyPr>
            <a:noAutofit/>
          </a:bodyPr>
          <a:lstStyle/>
          <a:p>
            <a:r>
              <a:rPr lang="ru-RU" sz="3200" b="1" dirty="0" smtClean="0">
                <a:solidFill>
                  <a:srgbClr val="800000"/>
                </a:solidFill>
              </a:rPr>
              <a:t>Мониторинг и оценка </a:t>
            </a:r>
            <a:r>
              <a:rPr lang="ru-RU" sz="3200" b="1" dirty="0" smtClean="0">
                <a:solidFill>
                  <a:srgbClr val="800000"/>
                </a:solidFill>
              </a:rPr>
              <a:t>многостороннего </a:t>
            </a:r>
            <a:r>
              <a:rPr lang="ru-RU" sz="3200" b="1" dirty="0" smtClean="0">
                <a:solidFill>
                  <a:srgbClr val="800000"/>
                </a:solidFill>
              </a:rPr>
              <a:t>планирования на уровне области</a:t>
            </a:r>
            <a:br>
              <a:rPr lang="ru-RU" sz="3200" b="1" dirty="0" smtClean="0">
                <a:solidFill>
                  <a:srgbClr val="800000"/>
                </a:solidFill>
              </a:rPr>
            </a:br>
            <a:endParaRPr lang="en-US" sz="3200" dirty="0"/>
          </a:p>
        </p:txBody>
      </p:sp>
      <p:sp>
        <p:nvSpPr>
          <p:cNvPr id="3" name="Content Placeholder 2"/>
          <p:cNvSpPr>
            <a:spLocks noGrp="1"/>
          </p:cNvSpPr>
          <p:nvPr>
            <p:ph idx="1"/>
          </p:nvPr>
        </p:nvSpPr>
        <p:spPr>
          <a:xfrm>
            <a:off x="443948" y="1600200"/>
            <a:ext cx="8382000" cy="4965700"/>
          </a:xfrm>
        </p:spPr>
        <p:txBody>
          <a:bodyPr>
            <a:normAutofit/>
          </a:bodyPr>
          <a:lstStyle/>
          <a:p>
            <a:r>
              <a:rPr lang="ru-RU" sz="2400" dirty="0" smtClean="0"/>
              <a:t>ГА Непала разработал и протестировал проверочный лист для измерения исполнения многосторонних планов</a:t>
            </a:r>
            <a:r>
              <a:rPr lang="en-US" sz="2400" dirty="0" smtClean="0"/>
              <a:t>. </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87581923"/>
              </p:ext>
            </p:extLst>
          </p:nvPr>
        </p:nvGraphicFramePr>
        <p:xfrm>
          <a:off x="312148" y="2547252"/>
          <a:ext cx="8645599" cy="4724400"/>
        </p:xfrm>
        <a:graphic>
          <a:graphicData uri="http://schemas.openxmlformats.org/drawingml/2006/table">
            <a:tbl>
              <a:tblPr firstRow="1" bandRow="1">
                <a:tableStyleId>{9DCAF9ED-07DC-4A11-8D7F-57B35C25682E}</a:tableStyleId>
              </a:tblPr>
              <a:tblGrid>
                <a:gridCol w="2579064"/>
                <a:gridCol w="6066535"/>
              </a:tblGrid>
              <a:tr h="557078">
                <a:tc>
                  <a:txBody>
                    <a:bodyPr/>
                    <a:lstStyle/>
                    <a:p>
                      <a:pPr algn="ctr"/>
                      <a:r>
                        <a:rPr lang="ru-RU" sz="1600" dirty="0" smtClean="0"/>
                        <a:t>Инструмент для измерения исполнения МСПП</a:t>
                      </a:r>
                      <a:endParaRPr lang="en-US" sz="1600" dirty="0"/>
                    </a:p>
                  </a:txBody>
                  <a:tcPr/>
                </a:tc>
                <a:tc>
                  <a:txBody>
                    <a:bodyPr/>
                    <a:lstStyle/>
                    <a:p>
                      <a:pPr algn="ctr"/>
                      <a:r>
                        <a:rPr lang="ru-RU" sz="1600" baseline="0" dirty="0" smtClean="0"/>
                        <a:t>Объем инструмента</a:t>
                      </a:r>
                      <a:endParaRPr lang="en-US" sz="1600" dirty="0"/>
                    </a:p>
                  </a:txBody>
                  <a:tcPr/>
                </a:tc>
              </a:tr>
              <a:tr h="322519">
                <a:tc row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600" dirty="0" smtClean="0"/>
                        <a:t>Исполнение</a:t>
                      </a:r>
                      <a:r>
                        <a:rPr lang="ru-RU" sz="1600" baseline="0" dirty="0" smtClean="0"/>
                        <a:t> МСПП на областном уровне (7 инструментов)</a:t>
                      </a:r>
                      <a:endParaRPr lang="en-US" sz="1600" dirty="0"/>
                    </a:p>
                  </a:txBody>
                  <a:tcPr/>
                </a:tc>
                <a:tc>
                  <a:txBody>
                    <a:bodyPr/>
                    <a:lstStyle/>
                    <a:p>
                      <a:r>
                        <a:rPr lang="ru-RU" sz="1600" dirty="0" smtClean="0"/>
                        <a:t>Сельско-хозяйственный</a:t>
                      </a:r>
                      <a:r>
                        <a:rPr lang="ru-RU" sz="1600" baseline="0" dirty="0" smtClean="0"/>
                        <a:t> сектор</a:t>
                      </a:r>
                      <a:endParaRPr lang="en-US" sz="1600" dirty="0"/>
                    </a:p>
                  </a:txBody>
                  <a:tcPr/>
                </a:tc>
              </a:tr>
              <a:tr h="322519">
                <a:tc vMerge="1">
                  <a:txBody>
                    <a:bodyPr/>
                    <a:lstStyle/>
                    <a:p>
                      <a:endParaRPr lang="en-US"/>
                    </a:p>
                  </a:txBody>
                  <a:tcPr/>
                </a:tc>
                <a:tc>
                  <a:txBody>
                    <a:bodyPr/>
                    <a:lstStyle/>
                    <a:p>
                      <a:r>
                        <a:rPr lang="ru-RU" sz="1600" dirty="0" smtClean="0"/>
                        <a:t>Сектор</a:t>
                      </a:r>
                      <a:r>
                        <a:rPr lang="ru-RU" sz="1600" baseline="0" dirty="0" smtClean="0"/>
                        <a:t> образования</a:t>
                      </a:r>
                      <a:endParaRPr lang="en-US" sz="1600" dirty="0"/>
                    </a:p>
                  </a:txBody>
                  <a:tcPr/>
                </a:tc>
              </a:tr>
              <a:tr h="322519">
                <a:tc vMerge="1">
                  <a:txBody>
                    <a:bodyPr/>
                    <a:lstStyle/>
                    <a:p>
                      <a:endParaRPr lang="en-US"/>
                    </a:p>
                  </a:txBody>
                  <a:tcPr/>
                </a:tc>
                <a:tc>
                  <a:txBody>
                    <a:bodyPr/>
                    <a:lstStyle/>
                    <a:p>
                      <a:r>
                        <a:rPr lang="ru-RU" sz="1600" dirty="0" smtClean="0"/>
                        <a:t>Сектор</a:t>
                      </a:r>
                      <a:r>
                        <a:rPr lang="ru-RU" sz="1600" baseline="0" dirty="0" smtClean="0"/>
                        <a:t> управления</a:t>
                      </a:r>
                      <a:endParaRPr lang="en-US" sz="1600" dirty="0"/>
                    </a:p>
                  </a:txBody>
                  <a:tcPr/>
                </a:tc>
              </a:tr>
              <a:tr h="322519">
                <a:tc vMerge="1">
                  <a:txBody>
                    <a:bodyPr/>
                    <a:lstStyle/>
                    <a:p>
                      <a:endParaRPr lang="en-US"/>
                    </a:p>
                  </a:txBody>
                  <a:tcPr/>
                </a:tc>
                <a:tc>
                  <a:txBody>
                    <a:bodyPr/>
                    <a:lstStyle/>
                    <a:p>
                      <a:r>
                        <a:rPr lang="ru-RU" sz="1600" dirty="0" smtClean="0"/>
                        <a:t>Сектор</a:t>
                      </a:r>
                      <a:r>
                        <a:rPr lang="ru-RU" sz="1600" baseline="0" dirty="0" smtClean="0"/>
                        <a:t> здравоохранения</a:t>
                      </a:r>
                      <a:endParaRPr lang="en-US" sz="1600" dirty="0"/>
                    </a:p>
                  </a:txBody>
                  <a:tcPr/>
                </a:tc>
              </a:tr>
              <a:tr h="322519">
                <a:tc vMerge="1">
                  <a:txBody>
                    <a:bodyPr/>
                    <a:lstStyle/>
                    <a:p>
                      <a:endParaRPr lang="en-US"/>
                    </a:p>
                  </a:txBody>
                  <a:tcPr/>
                </a:tc>
                <a:tc>
                  <a:txBody>
                    <a:bodyPr/>
                    <a:lstStyle/>
                    <a:p>
                      <a:r>
                        <a:rPr lang="ru-RU" sz="1600" dirty="0" smtClean="0"/>
                        <a:t>Сектор санитарии и гигиены</a:t>
                      </a:r>
                      <a:endParaRPr lang="en-US" sz="1600" dirty="0"/>
                    </a:p>
                  </a:txBody>
                  <a:tcPr/>
                </a:tc>
              </a:tr>
              <a:tr h="322519">
                <a:tc vMerge="1">
                  <a:txBody>
                    <a:bodyPr/>
                    <a:lstStyle/>
                    <a:p>
                      <a:endParaRPr lang="en-US"/>
                    </a:p>
                  </a:txBody>
                  <a:tcPr/>
                </a:tc>
                <a:tc>
                  <a:txBody>
                    <a:bodyPr/>
                    <a:lstStyle/>
                    <a:p>
                      <a:r>
                        <a:rPr lang="ru-RU" sz="1600" dirty="0" smtClean="0"/>
                        <a:t>Благополучие</a:t>
                      </a:r>
                      <a:r>
                        <a:rPr lang="ru-RU" sz="1600" baseline="0" dirty="0" smtClean="0"/>
                        <a:t> женщин и детей</a:t>
                      </a:r>
                      <a:endParaRPr lang="en-US" sz="1600" dirty="0"/>
                    </a:p>
                  </a:txBody>
                  <a:tcPr/>
                </a:tc>
              </a:tr>
              <a:tr h="322519">
                <a:tc vMerge="1">
                  <a:txBody>
                    <a:bodyPr/>
                    <a:lstStyle/>
                    <a:p>
                      <a:endParaRPr lang="en-US"/>
                    </a:p>
                  </a:txBody>
                  <a:tcPr/>
                </a:tc>
                <a:tc>
                  <a:txBody>
                    <a:bodyPr/>
                    <a:lstStyle/>
                    <a:p>
                      <a:r>
                        <a:rPr lang="ru-RU" sz="1600" dirty="0" smtClean="0"/>
                        <a:t>Сектор</a:t>
                      </a:r>
                      <a:r>
                        <a:rPr lang="ru-RU" sz="1600" baseline="0" dirty="0" smtClean="0"/>
                        <a:t> животноводство</a:t>
                      </a:r>
                      <a:endParaRPr lang="en-US" sz="1600" dirty="0"/>
                    </a:p>
                  </a:txBody>
                  <a:tcPr/>
                </a:tc>
              </a:tr>
              <a:tr h="322519">
                <a:tc rowSpan="4">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600" dirty="0" smtClean="0">
                          <a:solidFill>
                            <a:srgbClr val="FF0000"/>
                          </a:solidFill>
                        </a:rPr>
                        <a:t>Инструмент</a:t>
                      </a:r>
                      <a:r>
                        <a:rPr lang="ru-RU" sz="1600" baseline="0" dirty="0" smtClean="0">
                          <a:solidFill>
                            <a:srgbClr val="FF0000"/>
                          </a:solidFill>
                        </a:rPr>
                        <a:t> для измерения исполнения на уровне  с</a:t>
                      </a:r>
                      <a:r>
                        <a:rPr lang="ru-RU" sz="1600" dirty="0" smtClean="0">
                          <a:solidFill>
                            <a:srgbClr val="FF0000"/>
                          </a:solidFill>
                        </a:rPr>
                        <a:t>ельских комитетов</a:t>
                      </a:r>
                      <a:r>
                        <a:rPr lang="ru-RU" sz="1600" baseline="0" dirty="0" smtClean="0">
                          <a:solidFill>
                            <a:srgbClr val="FF0000"/>
                          </a:solidFill>
                        </a:rPr>
                        <a:t> </a:t>
                      </a:r>
                      <a:r>
                        <a:rPr lang="ru-RU" sz="1600" dirty="0" smtClean="0">
                          <a:solidFill>
                            <a:srgbClr val="FF0000"/>
                          </a:solidFill>
                        </a:rPr>
                        <a:t>развития (4</a:t>
                      </a:r>
                      <a:r>
                        <a:rPr lang="ru-RU" sz="1600" baseline="0" dirty="0" smtClean="0">
                          <a:solidFill>
                            <a:srgbClr val="FF0000"/>
                          </a:solidFill>
                        </a:rPr>
                        <a:t> различных инструмента)</a:t>
                      </a:r>
                      <a:endParaRPr lang="en-US" sz="1600" dirty="0" smtClean="0"/>
                    </a:p>
                    <a:p>
                      <a:endParaRPr lang="en-US" sz="1600" dirty="0"/>
                    </a:p>
                  </a:txBody>
                  <a:tcPr/>
                </a:tc>
                <a:tc>
                  <a:txBody>
                    <a:bodyPr/>
                    <a:lstStyle/>
                    <a:p>
                      <a:r>
                        <a:rPr lang="ru-RU" sz="1600" baseline="0" dirty="0" smtClean="0"/>
                        <a:t>Женщины-волонтеры местных сообществ</a:t>
                      </a:r>
                      <a:endParaRPr lang="en-US" sz="1600" dirty="0"/>
                    </a:p>
                  </a:txBody>
                  <a:tcPr/>
                </a:tc>
              </a:tr>
              <a:tr h="322519">
                <a:tc vMerge="1">
                  <a:txBody>
                    <a:bodyPr/>
                    <a:lstStyle/>
                    <a:p>
                      <a:endParaRPr lang="en-US"/>
                    </a:p>
                  </a:txBody>
                  <a:tcPr/>
                </a:tc>
                <a:tc>
                  <a:txBody>
                    <a:bodyPr/>
                    <a:lstStyle/>
                    <a:p>
                      <a:r>
                        <a:rPr lang="ru-RU" sz="1600" dirty="0" smtClean="0"/>
                        <a:t>СКР,</a:t>
                      </a:r>
                      <a:r>
                        <a:rPr lang="ru-RU" sz="1600" baseline="0" dirty="0" smtClean="0"/>
                        <a:t> работающие с общинными учреждениями здравоохранения</a:t>
                      </a:r>
                      <a:endParaRPr lang="en-US" sz="1600" dirty="0"/>
                    </a:p>
                  </a:txBody>
                  <a:tcPr/>
                </a:tc>
              </a:tr>
              <a:tr h="322519">
                <a:tc vMerge="1">
                  <a:txBody>
                    <a:bodyPr/>
                    <a:lstStyle/>
                    <a:p>
                      <a:endParaRPr lang="en-US"/>
                    </a:p>
                  </a:txBody>
                  <a:tcPr/>
                </a:tc>
                <a:tc>
                  <a:txBody>
                    <a:bodyPr/>
                    <a:lstStyle/>
                    <a:p>
                      <a:r>
                        <a:rPr lang="ru-RU" sz="1600" dirty="0" smtClean="0"/>
                        <a:t>Представители</a:t>
                      </a:r>
                      <a:r>
                        <a:rPr lang="ru-RU" sz="1600" baseline="0" dirty="0" smtClean="0"/>
                        <a:t> СКР</a:t>
                      </a:r>
                      <a:endParaRPr lang="en-US" sz="1600" dirty="0"/>
                    </a:p>
                  </a:txBody>
                  <a:tcPr/>
                </a:tc>
              </a:tr>
              <a:tr h="322519">
                <a:tc vMerge="1">
                  <a:txBody>
                    <a:bodyPr/>
                    <a:lstStyle/>
                    <a:p>
                      <a:endParaRPr lang="en-US"/>
                    </a:p>
                  </a:txBody>
                  <a:tcPr/>
                </a:tc>
                <a:tc>
                  <a:txBody>
                    <a:bodyPr/>
                    <a:lstStyle/>
                    <a:p>
                      <a:r>
                        <a:rPr lang="ru-RU" sz="1600" baseline="0" dirty="0" smtClean="0"/>
                        <a:t>Представители местного сообщества</a:t>
                      </a:r>
                      <a:endParaRPr lang="en-US" sz="1600" dirty="0"/>
                    </a:p>
                  </a:txBody>
                  <a:tcPr/>
                </a:tc>
              </a:tr>
            </a:tbl>
          </a:graphicData>
        </a:graphic>
      </p:graphicFrame>
    </p:spTree>
    <p:extLst>
      <p:ext uri="{BB962C8B-B14F-4D97-AF65-F5344CB8AC3E}">
        <p14:creationId xmlns:p14="http://schemas.microsoft.com/office/powerpoint/2010/main" val="2542038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0626"/>
            <a:ext cx="8229600" cy="179439"/>
          </a:xfrm>
        </p:spPr>
        <p:txBody>
          <a:bodyPr>
            <a:noAutofit/>
          </a:bodyPr>
          <a:lstStyle/>
          <a:p>
            <a:pPr lvl="0"/>
            <a:r>
              <a:rPr lang="en-US" sz="2400" dirty="0" smtClean="0"/>
              <a:t/>
            </a:r>
            <a:br>
              <a:rPr lang="en-US" sz="2400" dirty="0" smtClean="0"/>
            </a:br>
            <a:r>
              <a:rPr lang="ru-RU" sz="2400" dirty="0" smtClean="0"/>
              <a:t>Тренинг по </a:t>
            </a:r>
            <a:r>
              <a:rPr lang="ru-RU" sz="2400" dirty="0" err="1" smtClean="0"/>
              <a:t>адвокации</a:t>
            </a:r>
            <a:r>
              <a:rPr lang="ru-RU" sz="2400" dirty="0" smtClean="0"/>
              <a:t> в области </a:t>
            </a:r>
            <a:r>
              <a:rPr lang="ru-RU" sz="2400" dirty="0" err="1" smtClean="0"/>
              <a:t>Капилвасту</a:t>
            </a:r>
            <a:r>
              <a:rPr lang="ru-RU" sz="2400" dirty="0" smtClean="0"/>
              <a:t> – 2015 </a:t>
            </a:r>
            <a:br>
              <a:rPr lang="ru-RU" sz="2400" dirty="0" smtClean="0"/>
            </a:br>
            <a:r>
              <a:rPr lang="en-US" sz="2400" dirty="0"/>
              <a:t/>
            </a:r>
            <a:br>
              <a:rPr lang="en-US" sz="2400" dirty="0"/>
            </a:br>
            <a:r>
              <a:rPr lang="en-US" sz="2400" dirty="0"/>
              <a:t/>
            </a:r>
            <a:br>
              <a:rPr lang="en-US" sz="2400" dirty="0"/>
            </a:br>
            <a:endParaRPr lang="en-US" sz="2400" dirty="0"/>
          </a:p>
        </p:txBody>
      </p:sp>
      <p:pic>
        <p:nvPicPr>
          <p:cNvPr id="13314" name="Picture 2" descr="C:\Users\Prativa\Desktop\CSANN_photo\12.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685800"/>
            <a:ext cx="8229600" cy="50292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8314458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
            </a:r>
            <a:br>
              <a:rPr lang="ru-RU" dirty="0"/>
            </a:b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6063" y="1417638"/>
            <a:ext cx="8711873" cy="5301797"/>
          </a:xfrm>
        </p:spPr>
      </p:pic>
    </p:spTree>
    <p:extLst>
      <p:ext uri="{BB962C8B-B14F-4D97-AF65-F5344CB8AC3E}">
        <p14:creationId xmlns:p14="http://schemas.microsoft.com/office/powerpoint/2010/main" val="28689253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172199"/>
            <a:ext cx="8229600" cy="663677"/>
          </a:xfrm>
        </p:spPr>
        <p:txBody>
          <a:bodyPr>
            <a:noAutofit/>
          </a:bodyPr>
          <a:lstStyle/>
          <a:p>
            <a:pPr lvl="0"/>
            <a:r>
              <a:rPr lang="ru-RU" sz="2400" dirty="0" smtClean="0">
                <a:latin typeface="Gill Sans MT" pitchFamily="34" charset="0"/>
              </a:rPr>
              <a:t>Групповая работа в ГА Непала – Разработка </a:t>
            </a:r>
            <a:r>
              <a:rPr lang="ru-RU" sz="2400" dirty="0" err="1" smtClean="0">
                <a:latin typeface="Gill Sans MT" pitchFamily="34" charset="0"/>
              </a:rPr>
              <a:t>адвокационной</a:t>
            </a:r>
            <a:r>
              <a:rPr lang="ru-RU" sz="2400" dirty="0" smtClean="0">
                <a:latin typeface="Gill Sans MT" pitchFamily="34" charset="0"/>
              </a:rPr>
              <a:t> и </a:t>
            </a:r>
            <a:r>
              <a:rPr lang="ru-RU" sz="2400" dirty="0">
                <a:latin typeface="Gill Sans MT" pitchFamily="34" charset="0"/>
              </a:rPr>
              <a:t>коммуникационной стратегии– 2014 </a:t>
            </a:r>
            <a:endParaRPr lang="en-US" sz="2400" dirty="0">
              <a:latin typeface="Gill Sans MT" pitchFamily="34" charset="0"/>
            </a:endParaRPr>
          </a:p>
        </p:txBody>
      </p:sp>
      <p:pic>
        <p:nvPicPr>
          <p:cNvPr id="2050" name="Picture 2" descr="C:\Users\Prativa\Desktop\CSANN_photo\1.jpg"/>
          <p:cNvPicPr>
            <a:picLocks noGrp="1" noChangeAspect="1" noChangeArrowheads="1"/>
          </p:cNvPicPr>
          <p:nvPr>
            <p:ph idx="1"/>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57200" y="27039"/>
            <a:ext cx="8077200" cy="591656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2121774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19800"/>
            <a:ext cx="8229600" cy="179439"/>
          </a:xfrm>
        </p:spPr>
        <p:txBody>
          <a:bodyPr>
            <a:noAutofit/>
          </a:bodyPr>
          <a:lstStyle/>
          <a:p>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ru-RU" sz="2400" dirty="0" smtClean="0"/>
              <a:t>Фотовыставка по питанию </a:t>
            </a:r>
            <a:r>
              <a:rPr lang="en-US" sz="2400" dirty="0" smtClean="0"/>
              <a:t>- </a:t>
            </a:r>
            <a:r>
              <a:rPr lang="en-US" sz="2400" dirty="0"/>
              <a:t>2016</a:t>
            </a:r>
            <a:br>
              <a:rPr lang="en-US" sz="2400" dirty="0"/>
            </a:br>
            <a:r>
              <a:rPr lang="en-US" sz="2400" dirty="0"/>
              <a:t/>
            </a:r>
            <a:br>
              <a:rPr lang="en-US" sz="2400" dirty="0"/>
            </a:br>
            <a:r>
              <a:rPr lang="en-US" sz="2400" dirty="0"/>
              <a:t/>
            </a:r>
            <a:br>
              <a:rPr lang="en-US" sz="2400" dirty="0"/>
            </a:br>
            <a:r>
              <a:rPr lang="en-US" sz="2400" dirty="0"/>
              <a:t/>
            </a:r>
            <a:br>
              <a:rPr lang="en-US" sz="2400" dirty="0"/>
            </a:br>
            <a:r>
              <a:rPr lang="en-US" sz="2400" dirty="0"/>
              <a:t/>
            </a:r>
            <a:br>
              <a:rPr lang="en-US" sz="2400" dirty="0"/>
            </a:br>
            <a:r>
              <a:rPr lang="en-US" sz="2400" dirty="0"/>
              <a:t/>
            </a:r>
            <a:br>
              <a:rPr lang="en-US" sz="2400" dirty="0"/>
            </a:br>
            <a:endParaRPr lang="en-US" sz="2400" dirty="0"/>
          </a:p>
        </p:txBody>
      </p:sp>
      <p:pic>
        <p:nvPicPr>
          <p:cNvPr id="21506" name="Picture 2" descr="C:\Users\Prativa\Desktop\CSANN_photo\20.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381000"/>
            <a:ext cx="8454780" cy="50292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8687968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678561"/>
            <a:ext cx="8229600" cy="179439"/>
          </a:xfrm>
        </p:spPr>
        <p:txBody>
          <a:bodyPr>
            <a:noAutofit/>
          </a:bodyPr>
          <a:lstStyle/>
          <a:p>
            <a:pPr lvl="0"/>
            <a:r>
              <a:rPr lang="ru-RU" sz="2400" dirty="0" smtClean="0"/>
              <a:t>Взаимодействие со СМИ </a:t>
            </a:r>
            <a:r>
              <a:rPr lang="en-US" sz="2400" dirty="0" smtClean="0"/>
              <a:t>- </a:t>
            </a:r>
            <a:r>
              <a:rPr lang="en-US" sz="2400" dirty="0"/>
              <a:t>2014</a:t>
            </a:r>
            <a:br>
              <a:rPr lang="en-US" sz="2400" dirty="0"/>
            </a:br>
            <a:r>
              <a:rPr lang="en-US" sz="2400" dirty="0"/>
              <a:t/>
            </a:r>
            <a:br>
              <a:rPr lang="en-US" sz="2400" dirty="0"/>
            </a:br>
            <a:r>
              <a:rPr lang="en-US" sz="2400" dirty="0"/>
              <a:t/>
            </a:r>
            <a:br>
              <a:rPr lang="en-US" sz="2400" dirty="0"/>
            </a:br>
            <a:endParaRPr lang="en-US" sz="2400" dirty="0"/>
          </a:p>
        </p:txBody>
      </p:sp>
      <p:sp>
        <p:nvSpPr>
          <p:cNvPr id="3" name="Content Placeholder 2"/>
          <p:cNvSpPr>
            <a:spLocks noGrp="1"/>
          </p:cNvSpPr>
          <p:nvPr>
            <p:ph idx="1"/>
          </p:nvPr>
        </p:nvSpPr>
        <p:spPr>
          <a:xfrm>
            <a:off x="304800" y="533400"/>
            <a:ext cx="8663821" cy="5253038"/>
          </a:xfrm>
        </p:spPr>
        <p:txBody>
          <a:bodyPr/>
          <a:lstStyle/>
          <a:p>
            <a:endParaRPr lang="en-US" dirty="0"/>
          </a:p>
        </p:txBody>
      </p:sp>
      <p:pic>
        <p:nvPicPr>
          <p:cNvPr id="8194" name="Picture 2" descr="C:\Users\Prativa\Desktop\CSANN_photo\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533400"/>
            <a:ext cx="8663821" cy="525303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4334380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67306"/>
          </a:xfrm>
        </p:spPr>
        <p:txBody>
          <a:bodyPr>
            <a:normAutofit/>
          </a:bodyPr>
          <a:lstStyle/>
          <a:p>
            <a:pPr lvl="0"/>
            <a:r>
              <a:rPr lang="ru-RU" b="1" dirty="0" smtClean="0">
                <a:solidFill>
                  <a:srgbClr val="000000"/>
                </a:solidFill>
              </a:rPr>
              <a:t>Дальнейшие планы</a:t>
            </a:r>
            <a:r>
              <a:rPr lang="en-US" b="1" dirty="0" smtClean="0">
                <a:solidFill>
                  <a:srgbClr val="000000"/>
                </a:solidFill>
              </a:rPr>
              <a:t>	</a:t>
            </a:r>
            <a:endParaRPr lang="en-US" b="1" dirty="0">
              <a:solidFill>
                <a:srgbClr val="000000"/>
              </a:solidFill>
            </a:endParaRPr>
          </a:p>
        </p:txBody>
      </p:sp>
      <p:sp>
        <p:nvSpPr>
          <p:cNvPr id="3" name="Content Placeholder 2"/>
          <p:cNvSpPr>
            <a:spLocks noGrp="1"/>
          </p:cNvSpPr>
          <p:nvPr>
            <p:ph idx="1"/>
          </p:nvPr>
        </p:nvSpPr>
        <p:spPr>
          <a:xfrm>
            <a:off x="628629" y="1825624"/>
            <a:ext cx="8210677" cy="4300539"/>
          </a:xfrm>
        </p:spPr>
        <p:txBody>
          <a:bodyPr>
            <a:normAutofit lnSpcReduction="10000"/>
          </a:bodyPr>
          <a:lstStyle/>
          <a:p>
            <a:pPr marL="0" indent="0">
              <a:buNone/>
            </a:pPr>
            <a:r>
              <a:rPr lang="ru-RU" dirty="0" smtClean="0"/>
              <a:t>Присоединять федеральные структуры</a:t>
            </a:r>
            <a:endParaRPr lang="en-US" dirty="0" smtClean="0"/>
          </a:p>
          <a:p>
            <a:pPr marL="0" indent="0">
              <a:buNone/>
            </a:pPr>
            <a:r>
              <a:rPr lang="ru-RU" dirty="0" smtClean="0"/>
              <a:t>Расширение географического охвата</a:t>
            </a:r>
          </a:p>
          <a:p>
            <a:pPr marL="0" indent="0">
              <a:buNone/>
            </a:pPr>
            <a:r>
              <a:rPr lang="ru-RU" dirty="0" smtClean="0"/>
              <a:t>Управление</a:t>
            </a:r>
            <a:endParaRPr lang="en-US" dirty="0" smtClean="0"/>
          </a:p>
          <a:p>
            <a:pPr marL="0" indent="0">
              <a:buNone/>
            </a:pPr>
            <a:r>
              <a:rPr lang="ru-RU" dirty="0" smtClean="0"/>
              <a:t>Представительская роль в комитетах местной власти</a:t>
            </a:r>
            <a:endParaRPr lang="en-US" dirty="0"/>
          </a:p>
          <a:p>
            <a:pPr marL="0" indent="0">
              <a:buNone/>
            </a:pPr>
            <a:r>
              <a:rPr lang="ru-RU" dirty="0" smtClean="0"/>
              <a:t>Повышение потенциала местных НПО</a:t>
            </a:r>
            <a:endParaRPr lang="en-US" dirty="0"/>
          </a:p>
          <a:p>
            <a:pPr marL="0" indent="0">
              <a:buNone/>
            </a:pPr>
            <a:r>
              <a:rPr lang="ru-RU" dirty="0" smtClean="0"/>
              <a:t>Продолжать и улучшать сбор доказательств и их распространение</a:t>
            </a:r>
          </a:p>
          <a:p>
            <a:pPr marL="0" indent="0">
              <a:buNone/>
            </a:pPr>
            <a:endParaRPr lang="en-US" dirty="0"/>
          </a:p>
          <a:p>
            <a:pPr marL="0" indent="0">
              <a:buNone/>
            </a:pPr>
            <a:endParaRPr lang="en-US" dirty="0" smtClean="0"/>
          </a:p>
        </p:txBody>
      </p:sp>
    </p:spTree>
    <p:extLst>
      <p:ext uri="{BB962C8B-B14F-4D97-AF65-F5344CB8AC3E}">
        <p14:creationId xmlns:p14="http://schemas.microsoft.com/office/powerpoint/2010/main" val="28617924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18696"/>
            <a:ext cx="8229600" cy="5107468"/>
          </a:xfrm>
        </p:spPr>
        <p:txBody>
          <a:bodyPr>
            <a:normAutofit/>
          </a:bodyPr>
          <a:lstStyle/>
          <a:p>
            <a:pPr marL="0" indent="0" algn="ctr">
              <a:buNone/>
            </a:pPr>
            <a:endParaRPr lang="en-US" sz="6000" i="1" dirty="0">
              <a:latin typeface="Gill Sans MT" pitchFamily="34" charset="0"/>
            </a:endParaRPr>
          </a:p>
          <a:p>
            <a:pPr marL="0" indent="0" algn="ctr">
              <a:buNone/>
            </a:pPr>
            <a:r>
              <a:rPr lang="ru-RU" sz="4800" i="1" dirty="0" smtClean="0">
                <a:latin typeface="Gill Sans MT" pitchFamily="34" charset="0"/>
              </a:rPr>
              <a:t>Формирование областных подразделений (децентрализация) продолжается</a:t>
            </a:r>
          </a:p>
          <a:p>
            <a:pPr marL="0" indent="0" algn="ctr">
              <a:buNone/>
            </a:pPr>
            <a:endParaRPr lang="en-US" sz="4800" i="1" dirty="0">
              <a:latin typeface="Gill Sans MT" pitchFamily="34" charset="0"/>
            </a:endParaRPr>
          </a:p>
        </p:txBody>
      </p:sp>
    </p:spTree>
    <p:extLst>
      <p:ext uri="{BB962C8B-B14F-4D97-AF65-F5344CB8AC3E}">
        <p14:creationId xmlns:p14="http://schemas.microsoft.com/office/powerpoint/2010/main" val="25840317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Децентрализация  и создание платформы для консультаций</a:t>
            </a:r>
            <a:endParaRPr lang="ru-RU" dirty="0"/>
          </a:p>
        </p:txBody>
      </p:sp>
      <p:sp>
        <p:nvSpPr>
          <p:cNvPr id="3" name="Объект 2"/>
          <p:cNvSpPr>
            <a:spLocks noGrp="1"/>
          </p:cNvSpPr>
          <p:nvPr>
            <p:ph idx="1"/>
          </p:nvPr>
        </p:nvSpPr>
        <p:spPr/>
        <p:txBody>
          <a:bodyPr>
            <a:normAutofit fontScale="92500" lnSpcReduction="10000"/>
          </a:bodyPr>
          <a:lstStyle/>
          <a:p>
            <a:pPr marL="0" indent="0">
              <a:buNone/>
            </a:pPr>
            <a:r>
              <a:rPr lang="ru-RU" dirty="0" smtClean="0"/>
              <a:t>Цель:</a:t>
            </a:r>
          </a:p>
          <a:p>
            <a:pPr marL="0" indent="0">
              <a:buNone/>
            </a:pPr>
            <a:r>
              <a:rPr lang="ru-RU" dirty="0" smtClean="0"/>
              <a:t>Участники должны понять ключевые шаги по инициации и поддержке координации гражданского общества на субнациональном уровне. Участники изучили успешные техники по улучшению координации гражданского общества и Многосторонней платформы и внедрения на субнациональном уровне через политику мониторинга и оценки и мобилизации СМИ</a:t>
            </a:r>
            <a:endParaRPr lang="ru-RU" dirty="0"/>
          </a:p>
        </p:txBody>
      </p:sp>
    </p:spTree>
    <p:extLst>
      <p:ext uri="{BB962C8B-B14F-4D97-AF65-F5344CB8AC3E}">
        <p14:creationId xmlns:p14="http://schemas.microsoft.com/office/powerpoint/2010/main" val="38315450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b="1" dirty="0" smtClean="0">
                <a:solidFill>
                  <a:srgbClr val="800000"/>
                </a:solidFill>
              </a:rPr>
              <a:t>Задачи сессии</a:t>
            </a:r>
            <a:endParaRPr lang="en-US" b="1" dirty="0">
              <a:solidFill>
                <a:srgbClr val="800000"/>
              </a:solidFill>
            </a:endParaRPr>
          </a:p>
        </p:txBody>
      </p:sp>
      <p:sp>
        <p:nvSpPr>
          <p:cNvPr id="3" name="Content Placeholder 2"/>
          <p:cNvSpPr>
            <a:spLocks noGrp="1"/>
          </p:cNvSpPr>
          <p:nvPr>
            <p:ph idx="1"/>
          </p:nvPr>
        </p:nvSpPr>
        <p:spPr>
          <a:xfrm>
            <a:off x="457199" y="1600200"/>
            <a:ext cx="8522437" cy="5018992"/>
          </a:xfrm>
        </p:spPr>
        <p:txBody>
          <a:bodyPr>
            <a:normAutofit lnSpcReduction="10000"/>
          </a:bodyPr>
          <a:lstStyle/>
          <a:p>
            <a:pPr lvl="1">
              <a:buFont typeface="Wingdings" charset="2"/>
              <a:buChar char="Ø"/>
            </a:pPr>
            <a:r>
              <a:rPr lang="ru-RU" dirty="0" smtClean="0"/>
              <a:t>Понять процесс децентрализации, структуру и деятельность</a:t>
            </a:r>
          </a:p>
          <a:p>
            <a:pPr lvl="1">
              <a:buFont typeface="Wingdings" charset="2"/>
              <a:buChar char="Ø"/>
            </a:pPr>
            <a:r>
              <a:rPr lang="ru-RU" dirty="0" smtClean="0"/>
              <a:t>Роль Гражданского альянса Непала и подразделения в контексте децентрализации</a:t>
            </a:r>
          </a:p>
          <a:p>
            <a:pPr lvl="1">
              <a:buFont typeface="Wingdings" charset="2"/>
              <a:buChar char="Ø"/>
            </a:pPr>
            <a:r>
              <a:rPr lang="ru-RU" dirty="0" smtClean="0"/>
              <a:t>Описать подходы в оценке потребностей гражданских организаций и примененных инструментов </a:t>
            </a:r>
          </a:p>
          <a:p>
            <a:pPr lvl="1">
              <a:buFont typeface="Wingdings" charset="2"/>
              <a:buChar char="Ø"/>
            </a:pPr>
            <a:r>
              <a:rPr lang="ru-RU" dirty="0" smtClean="0"/>
              <a:t>Описать мероприятия по построению потенциала</a:t>
            </a:r>
          </a:p>
          <a:p>
            <a:pPr lvl="1">
              <a:buFont typeface="Wingdings" charset="2"/>
              <a:buChar char="Ø"/>
            </a:pPr>
            <a:r>
              <a:rPr lang="ru-RU" dirty="0" smtClean="0"/>
              <a:t>Инструменты по мониторингу и оценке разработанные для измерения эффективности Многосторонней платформы на уровне областей</a:t>
            </a:r>
          </a:p>
          <a:p>
            <a:pPr marL="457200" lvl="1" indent="0">
              <a:buNone/>
            </a:pPr>
            <a:endParaRPr lang="en-GB" dirty="0"/>
          </a:p>
          <a:p>
            <a:endParaRPr lang="en-US" dirty="0"/>
          </a:p>
        </p:txBody>
      </p:sp>
    </p:spTree>
    <p:extLst>
      <p:ext uri="{BB962C8B-B14F-4D97-AF65-F5344CB8AC3E}">
        <p14:creationId xmlns:p14="http://schemas.microsoft.com/office/powerpoint/2010/main" val="30933072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u-RU" sz="3600" b="1" dirty="0" smtClean="0">
                <a:solidFill>
                  <a:srgbClr val="800000"/>
                </a:solidFill>
              </a:rPr>
              <a:t>История децентрализации Гражданского альянса в Непале</a:t>
            </a:r>
            <a:endParaRPr lang="en-US" sz="3600" b="1" dirty="0">
              <a:solidFill>
                <a:srgbClr val="800000"/>
              </a:solidFill>
            </a:endParaRPr>
          </a:p>
        </p:txBody>
      </p:sp>
      <p:sp>
        <p:nvSpPr>
          <p:cNvPr id="3" name="Content Placeholder 2"/>
          <p:cNvSpPr>
            <a:spLocks noGrp="1"/>
          </p:cNvSpPr>
          <p:nvPr>
            <p:ph idx="1"/>
          </p:nvPr>
        </p:nvSpPr>
        <p:spPr>
          <a:xfrm>
            <a:off x="457199" y="1600200"/>
            <a:ext cx="8537983" cy="5054600"/>
          </a:xfrm>
        </p:spPr>
        <p:txBody>
          <a:bodyPr>
            <a:normAutofit fontScale="70000" lnSpcReduction="20000"/>
          </a:bodyPr>
          <a:lstStyle/>
          <a:p>
            <a:pPr algn="just"/>
            <a:r>
              <a:rPr lang="ru-RU" dirty="0" smtClean="0"/>
              <a:t>Непал имеет длинную историю децентрализации и </a:t>
            </a:r>
            <a:r>
              <a:rPr lang="ru-RU" dirty="0" smtClean="0"/>
              <a:t>деятельности </a:t>
            </a:r>
            <a:r>
              <a:rPr lang="ru-RU" dirty="0" smtClean="0"/>
              <a:t>местного самоуправления</a:t>
            </a:r>
          </a:p>
          <a:p>
            <a:pPr marL="0" indent="0" algn="just">
              <a:buNone/>
            </a:pPr>
            <a:endParaRPr lang="en-US" b="1" dirty="0" smtClean="0"/>
          </a:p>
          <a:p>
            <a:pPr algn="just"/>
            <a:r>
              <a:rPr lang="ru-RU" dirty="0" smtClean="0"/>
              <a:t>Гражданский альянс обеспечивает представленность гражданских организаций на областном и более низком уровнях.</a:t>
            </a:r>
          </a:p>
          <a:p>
            <a:pPr algn="just"/>
            <a:endParaRPr lang="en-US" dirty="0" smtClean="0"/>
          </a:p>
          <a:p>
            <a:pPr algn="just"/>
            <a:r>
              <a:rPr lang="ru-RU" dirty="0" smtClean="0"/>
              <a:t>ГО исполняет роль наблюдателя, чтобы </a:t>
            </a:r>
            <a:r>
              <a:rPr lang="en-GB" dirty="0"/>
              <a:t>to compliment </a:t>
            </a:r>
            <a:r>
              <a:rPr lang="ru-RU" dirty="0" smtClean="0"/>
              <a:t>дополнять эффективное внедрение МСП по питанию на всех уровнях</a:t>
            </a:r>
          </a:p>
          <a:p>
            <a:pPr marL="0" indent="0" algn="just">
              <a:buNone/>
            </a:pPr>
            <a:endParaRPr lang="en-US" dirty="0" smtClean="0"/>
          </a:p>
          <a:p>
            <a:pPr algn="just"/>
            <a:r>
              <a:rPr lang="ru-RU" dirty="0" smtClean="0"/>
              <a:t>Возможность </a:t>
            </a:r>
            <a:r>
              <a:rPr lang="ru-RU" b="1" dirty="0" smtClean="0"/>
              <a:t>строить сильную и представленную структуру </a:t>
            </a:r>
            <a:r>
              <a:rPr lang="ru-RU" dirty="0" smtClean="0"/>
              <a:t>гражданского общества, которая координирует усилия, чтобы формировать единодушный голос</a:t>
            </a:r>
          </a:p>
          <a:p>
            <a:pPr marL="0" indent="0" algn="just">
              <a:buNone/>
            </a:pPr>
            <a:endParaRPr lang="en-US" dirty="0" smtClean="0"/>
          </a:p>
          <a:p>
            <a:pPr lvl="0"/>
            <a:r>
              <a:rPr lang="ru-RU" b="1" dirty="0" smtClean="0"/>
              <a:t>Дополнять усилия правительства </a:t>
            </a:r>
            <a:r>
              <a:rPr lang="ru-RU" dirty="0" smtClean="0"/>
              <a:t>для обеспечения скоординированный мероприятий </a:t>
            </a:r>
            <a:r>
              <a:rPr lang="en-US" dirty="0" smtClean="0"/>
              <a:t>SUN </a:t>
            </a:r>
            <a:r>
              <a:rPr lang="ru-RU" dirty="0" smtClean="0"/>
              <a:t>в Непале на всех уровнях</a:t>
            </a:r>
            <a:endParaRPr lang="en-GB" dirty="0" smtClean="0"/>
          </a:p>
          <a:p>
            <a:pPr lvl="0"/>
            <a:endParaRPr lang="en-GB" dirty="0"/>
          </a:p>
          <a:p>
            <a:pPr marL="0" indent="0" algn="just">
              <a:buNone/>
            </a:pPr>
            <a:endParaRPr lang="en-US" dirty="0" smtClean="0"/>
          </a:p>
        </p:txBody>
      </p:sp>
    </p:spTree>
    <p:extLst>
      <p:ext uri="{BB962C8B-B14F-4D97-AF65-F5344CB8AC3E}">
        <p14:creationId xmlns:p14="http://schemas.microsoft.com/office/powerpoint/2010/main" val="33726325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29276" cy="995283"/>
          </a:xfrm>
        </p:spPr>
        <p:txBody>
          <a:bodyPr>
            <a:normAutofit fontScale="90000"/>
          </a:bodyPr>
          <a:lstStyle/>
          <a:p>
            <a:r>
              <a:rPr lang="ru-RU" dirty="0" smtClean="0"/>
              <a:t>Сильные стороны и барьеры</a:t>
            </a:r>
            <a:br>
              <a:rPr lang="ru-RU" dirty="0" smtClean="0"/>
            </a:br>
            <a:r>
              <a:rPr lang="ru-RU" dirty="0" smtClean="0"/>
              <a:t>на областном уровне</a:t>
            </a:r>
            <a:r>
              <a:rPr lang="en-US" dirty="0" smtClean="0"/>
              <a:t>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37944743"/>
              </p:ext>
            </p:extLst>
          </p:nvPr>
        </p:nvGraphicFramePr>
        <p:xfrm>
          <a:off x="263137" y="1469287"/>
          <a:ext cx="8653145" cy="6673046"/>
        </p:xfrm>
        <a:graphic>
          <a:graphicData uri="http://schemas.openxmlformats.org/drawingml/2006/table">
            <a:tbl>
              <a:tblPr firstRow="1" bandRow="1">
                <a:tableStyleId>{9DCAF9ED-07DC-4A11-8D7F-57B35C25682E}</a:tableStyleId>
              </a:tblPr>
              <a:tblGrid>
                <a:gridCol w="4487468"/>
                <a:gridCol w="4165677"/>
              </a:tblGrid>
              <a:tr h="546566">
                <a:tc>
                  <a:txBody>
                    <a:bodyPr/>
                    <a:lstStyle/>
                    <a:p>
                      <a:pPr algn="ctr"/>
                      <a:r>
                        <a:rPr lang="ru-RU" dirty="0" smtClean="0"/>
                        <a:t>Сильные</a:t>
                      </a:r>
                      <a:r>
                        <a:rPr lang="ru-RU" baseline="0" dirty="0" smtClean="0"/>
                        <a:t> стороны</a:t>
                      </a:r>
                      <a:endParaRPr lang="en-US" dirty="0"/>
                    </a:p>
                  </a:txBody>
                  <a:tcPr/>
                </a:tc>
                <a:tc>
                  <a:txBody>
                    <a:bodyPr/>
                    <a:lstStyle/>
                    <a:p>
                      <a:pPr algn="ctr"/>
                      <a:r>
                        <a:rPr lang="en-US" dirty="0" smtClean="0"/>
                        <a:t> </a:t>
                      </a:r>
                      <a:r>
                        <a:rPr lang="ru-RU" dirty="0" smtClean="0"/>
                        <a:t>Барьеры</a:t>
                      </a:r>
                      <a:endParaRPr lang="en-US" dirty="0"/>
                    </a:p>
                  </a:txBody>
                  <a:tcPr/>
                </a:tc>
              </a:tr>
              <a:tr h="4590404">
                <a:tc>
                  <a:txBody>
                    <a:bodyPr/>
                    <a:lstStyle/>
                    <a:p>
                      <a:pPr marL="285750" indent="-285750" algn="just">
                        <a:buFont typeface="Arial"/>
                        <a:buChar char="•"/>
                      </a:pPr>
                      <a:r>
                        <a:rPr lang="ru-RU" dirty="0" smtClean="0"/>
                        <a:t>Большинство НПО – ориентированы на бедные слои</a:t>
                      </a:r>
                      <a:r>
                        <a:rPr lang="ru-RU" baseline="0" dirty="0" smtClean="0"/>
                        <a:t> населения и обеспечивают жизненно важные услуги, главным образом в здравоохранении, питании и образовании.</a:t>
                      </a:r>
                      <a:endParaRPr lang="en-US" baseline="0" dirty="0" smtClean="0"/>
                    </a:p>
                    <a:p>
                      <a:pPr marL="285750" indent="-285750" algn="just">
                        <a:buFont typeface="Arial"/>
                        <a:buChar char="•"/>
                      </a:pPr>
                      <a:r>
                        <a:rPr lang="ru-RU" baseline="0" dirty="0" smtClean="0"/>
                        <a:t>Формальное пространство для гражданского общества</a:t>
                      </a:r>
                    </a:p>
                    <a:p>
                      <a:pPr marL="0" indent="0" algn="just">
                        <a:buFont typeface="Arial"/>
                        <a:buNone/>
                      </a:pPr>
                      <a:endParaRPr lang="en-US" baseline="0" dirty="0" smtClean="0"/>
                    </a:p>
                    <a:p>
                      <a:pPr marL="285750" indent="-285750" algn="just">
                        <a:buFont typeface="Arial"/>
                        <a:buChar char="•"/>
                      </a:pPr>
                      <a:r>
                        <a:rPr lang="ru-RU" baseline="0" dirty="0" smtClean="0"/>
                        <a:t>Благоприятная среда, а также планирование снизу вверх. </a:t>
                      </a:r>
                      <a:endParaRPr lang="en-US" baseline="0" dirty="0" smtClean="0"/>
                    </a:p>
                    <a:p>
                      <a:pPr marL="285750" indent="-285750" algn="just">
                        <a:buFont typeface="Arial"/>
                        <a:buChar char="•"/>
                      </a:pPr>
                      <a:r>
                        <a:rPr lang="ru-RU" baseline="0" dirty="0" smtClean="0"/>
                        <a:t>Имеющийся опыт  по использованию подхода многостороннего планирования по питанию на уровне общин</a:t>
                      </a:r>
                      <a:endParaRPr lang="en-US" baseline="0" dirty="0" smtClean="0"/>
                    </a:p>
                    <a:p>
                      <a:pPr marL="285750" indent="-285750" algn="just">
                        <a:buFont typeface="Arial"/>
                        <a:buChar char="•"/>
                      </a:pPr>
                      <a:r>
                        <a:rPr lang="ru-RU" baseline="0" dirty="0" smtClean="0"/>
                        <a:t>Большое количество организаций на уровне сел</a:t>
                      </a:r>
                      <a:endParaRPr lang="en-US" baseline="0" dirty="0" smtClean="0"/>
                    </a:p>
                    <a:p>
                      <a:pPr marL="285750" indent="-285750" algn="just">
                        <a:buFont typeface="Arial"/>
                        <a:buChar char="•"/>
                      </a:pPr>
                      <a:r>
                        <a:rPr lang="ru-RU" baseline="0" dirty="0" smtClean="0"/>
                        <a:t>Органы местной власти привержены цели покончить с голодом</a:t>
                      </a:r>
                    </a:p>
                  </a:txBody>
                  <a:tcPr/>
                </a:tc>
                <a:tc>
                  <a:txBody>
                    <a:bodyPr/>
                    <a:lstStyle/>
                    <a:p>
                      <a:pPr marL="285750" indent="-285750" algn="just">
                        <a:buFont typeface="Arial"/>
                        <a:buChar char="•"/>
                      </a:pPr>
                      <a:r>
                        <a:rPr lang="ru-RU" dirty="0" smtClean="0"/>
                        <a:t>Ограниченная гибкость проектной стратегии и доноров</a:t>
                      </a:r>
                      <a:r>
                        <a:rPr lang="ru-RU" baseline="0" dirty="0" smtClean="0"/>
                        <a:t>  - самое большое препятствие в координации усилий для многосторонних планов по питанию</a:t>
                      </a:r>
                      <a:endParaRPr lang="en-US" baseline="0" dirty="0" smtClean="0"/>
                    </a:p>
                    <a:p>
                      <a:pPr marL="285750" indent="-285750" algn="just">
                        <a:buFont typeface="Arial"/>
                        <a:buChar char="•"/>
                      </a:pPr>
                      <a:r>
                        <a:rPr lang="ru-RU" baseline="0" dirty="0" smtClean="0"/>
                        <a:t>Ограничения в </a:t>
                      </a:r>
                      <a:r>
                        <a:rPr lang="ru-RU" baseline="0" dirty="0" err="1" smtClean="0"/>
                        <a:t>приоритезации</a:t>
                      </a:r>
                      <a:r>
                        <a:rPr lang="ru-RU" baseline="0" dirty="0" smtClean="0"/>
                        <a:t> мероприятий по </a:t>
                      </a:r>
                      <a:r>
                        <a:rPr lang="ru-RU" baseline="0" dirty="0" err="1" smtClean="0"/>
                        <a:t>адвокации</a:t>
                      </a:r>
                      <a:r>
                        <a:rPr lang="ru-RU" baseline="0" dirty="0" smtClean="0"/>
                        <a:t>, то ведет к ограниченным ресурсам (времени и средств)</a:t>
                      </a:r>
                      <a:endParaRPr lang="en-US" baseline="0" dirty="0" smtClean="0"/>
                    </a:p>
                    <a:p>
                      <a:pPr marL="285750" indent="-285750" algn="just">
                        <a:buFont typeface="Arial"/>
                        <a:buChar char="•"/>
                      </a:pPr>
                      <a:r>
                        <a:rPr lang="ru-RU" baseline="0" dirty="0" smtClean="0"/>
                        <a:t>Недостаточная культура </a:t>
                      </a:r>
                      <a:r>
                        <a:rPr lang="ru-RU" baseline="0" dirty="0" err="1" smtClean="0"/>
                        <a:t>многосекторальной</a:t>
                      </a:r>
                      <a:r>
                        <a:rPr lang="ru-RU" baseline="0" dirty="0" smtClean="0"/>
                        <a:t> работы и ориентации на государственные политики</a:t>
                      </a:r>
                      <a:endParaRPr lang="en-US" baseline="0" dirty="0" smtClean="0"/>
                    </a:p>
                    <a:p>
                      <a:pPr marL="285750" indent="-285750" algn="just">
                        <a:buFont typeface="Arial"/>
                        <a:buChar char="•"/>
                      </a:pPr>
                      <a:r>
                        <a:rPr lang="ru-RU" baseline="0" dirty="0" smtClean="0"/>
                        <a:t>Гражданские организации фрагментированы и имеется нехватка характерной общей структуры для достижения общих целей</a:t>
                      </a:r>
                      <a:endParaRPr lang="en-US" baseline="0" dirty="0" smtClean="0"/>
                    </a:p>
                    <a:p>
                      <a:pPr marL="285750" indent="-285750" algn="just">
                        <a:buFont typeface="Arial"/>
                        <a:buChar char="•"/>
                      </a:pPr>
                      <a:r>
                        <a:rPr lang="ru-RU" baseline="0" dirty="0" smtClean="0"/>
                        <a:t>Гражданские организации имеют высокое политическое влияние в местных структурах</a:t>
                      </a:r>
                    </a:p>
                    <a:p>
                      <a:pPr marL="0" indent="0" algn="just">
                        <a:buFont typeface="Arial"/>
                        <a:buNone/>
                      </a:pPr>
                      <a:endParaRPr lang="en-US" dirty="0"/>
                    </a:p>
                  </a:txBody>
                  <a:tcPr/>
                </a:tc>
              </a:tr>
            </a:tbl>
          </a:graphicData>
        </a:graphic>
      </p:graphicFrame>
    </p:spTree>
    <p:extLst>
      <p:ext uri="{BB962C8B-B14F-4D97-AF65-F5344CB8AC3E}">
        <p14:creationId xmlns:p14="http://schemas.microsoft.com/office/powerpoint/2010/main" val="40603333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385175" cy="957262"/>
          </a:xfrm>
        </p:spPr>
        <p:txBody>
          <a:bodyPr>
            <a:normAutofit fontScale="90000"/>
          </a:bodyPr>
          <a:lstStyle/>
          <a:p>
            <a:r>
              <a:rPr lang="ru-RU" sz="3100" b="1" dirty="0" smtClean="0"/>
              <a:t>Процесс децентрализации, структура и деятельность Гражданского альянса Непала </a:t>
            </a:r>
            <a:endParaRPr lang="en-US" sz="3100" b="1" dirty="0"/>
          </a:p>
        </p:txBody>
      </p:sp>
      <p:sp>
        <p:nvSpPr>
          <p:cNvPr id="3" name="Content Placeholder 2"/>
          <p:cNvSpPr>
            <a:spLocks noGrp="1"/>
          </p:cNvSpPr>
          <p:nvPr>
            <p:ph idx="1"/>
          </p:nvPr>
        </p:nvSpPr>
        <p:spPr>
          <a:xfrm>
            <a:off x="457200" y="1600199"/>
            <a:ext cx="8466566" cy="5083175"/>
          </a:xfrm>
        </p:spPr>
        <p:txBody>
          <a:bodyPr>
            <a:normAutofit fontScale="62500" lnSpcReduction="20000"/>
          </a:bodyPr>
          <a:lstStyle/>
          <a:p>
            <a:r>
              <a:rPr lang="ru-RU" b="1" dirty="0" smtClean="0">
                <a:solidFill>
                  <a:srgbClr val="000090"/>
                </a:solidFill>
              </a:rPr>
              <a:t>Отбор областей для образования </a:t>
            </a:r>
            <a:r>
              <a:rPr lang="ru-RU" b="1" dirty="0" err="1" smtClean="0">
                <a:solidFill>
                  <a:srgbClr val="000090"/>
                </a:solidFill>
              </a:rPr>
              <a:t>филилала</a:t>
            </a:r>
            <a:r>
              <a:rPr lang="en-US" b="1" dirty="0" smtClean="0">
                <a:solidFill>
                  <a:srgbClr val="000090"/>
                </a:solidFill>
              </a:rPr>
              <a:t>:</a:t>
            </a:r>
          </a:p>
          <a:p>
            <a:pPr lvl="1">
              <a:buFont typeface="Wingdings" charset="2"/>
              <a:buChar char="Ø"/>
            </a:pPr>
            <a:r>
              <a:rPr lang="ru-RU" dirty="0" smtClean="0"/>
              <a:t>Приоритетный район для создания многосторонних планов по питанию</a:t>
            </a:r>
          </a:p>
          <a:p>
            <a:pPr lvl="1">
              <a:buFont typeface="Wingdings" charset="2"/>
              <a:buChar char="Ø"/>
            </a:pPr>
            <a:r>
              <a:rPr lang="ru-RU" dirty="0" smtClean="0"/>
              <a:t>Низкий индекс человеческого развития</a:t>
            </a:r>
            <a:endParaRPr lang="ru-RU" dirty="0"/>
          </a:p>
          <a:p>
            <a:pPr lvl="1">
              <a:buFont typeface="Wingdings" charset="2"/>
              <a:buChar char="Ø"/>
            </a:pPr>
            <a:r>
              <a:rPr lang="ru-RU" dirty="0" smtClean="0"/>
              <a:t>Высокая распространенность нарушений питания </a:t>
            </a:r>
          </a:p>
          <a:p>
            <a:pPr lvl="1">
              <a:buFont typeface="Wingdings" charset="2"/>
              <a:buChar char="Ø"/>
            </a:pPr>
            <a:r>
              <a:rPr lang="ru-RU" dirty="0" smtClean="0"/>
              <a:t>Высокий уровень ранних и детских браков</a:t>
            </a:r>
          </a:p>
          <a:p>
            <a:pPr lvl="1">
              <a:buFont typeface="Wingdings" charset="2"/>
              <a:buChar char="Ø"/>
            </a:pPr>
            <a:r>
              <a:rPr lang="ru-RU" dirty="0" smtClean="0"/>
              <a:t>Географическое, социологическое и экономическое разнообразие</a:t>
            </a:r>
            <a:endParaRPr lang="en-US" dirty="0" smtClean="0"/>
          </a:p>
          <a:p>
            <a:pPr marL="457200" lvl="1" indent="0">
              <a:buNone/>
            </a:pPr>
            <a:endParaRPr lang="en-US" dirty="0" smtClean="0"/>
          </a:p>
          <a:p>
            <a:r>
              <a:rPr lang="ru-RU" b="1" dirty="0" smtClean="0">
                <a:solidFill>
                  <a:srgbClr val="000090"/>
                </a:solidFill>
              </a:rPr>
              <a:t>Подходы к формированию НПО на областном уровне:</a:t>
            </a:r>
          </a:p>
          <a:p>
            <a:pPr lvl="1">
              <a:buFont typeface="Wingdings" charset="2"/>
              <a:buChar char="Ø"/>
            </a:pPr>
            <a:r>
              <a:rPr lang="ru-RU" dirty="0" smtClean="0"/>
              <a:t>Картирование и консультации с НПО на областном уровне</a:t>
            </a:r>
          </a:p>
          <a:p>
            <a:pPr lvl="1">
              <a:buFont typeface="Wingdings" charset="2"/>
              <a:buChar char="Ø"/>
            </a:pPr>
            <a:r>
              <a:rPr lang="ru-RU" dirty="0" smtClean="0"/>
              <a:t>Консультации с государственными органами на областном уровне</a:t>
            </a:r>
          </a:p>
          <a:p>
            <a:pPr lvl="1">
              <a:buFont typeface="Wingdings" charset="2"/>
              <a:buChar char="Ø"/>
            </a:pPr>
            <a:r>
              <a:rPr lang="ru-RU" dirty="0" smtClean="0"/>
              <a:t>Консультации с местными СМИ, частным сектором, академическим сектором</a:t>
            </a:r>
            <a:endParaRPr lang="en-US" dirty="0" smtClean="0"/>
          </a:p>
          <a:p>
            <a:pPr lvl="1">
              <a:buFont typeface="Wingdings" charset="2"/>
              <a:buChar char="Ø"/>
            </a:pPr>
            <a:r>
              <a:rPr lang="ru-RU" dirty="0" smtClean="0"/>
              <a:t>Образование на областном уровне Исполнительного комитета и общих членов </a:t>
            </a:r>
          </a:p>
          <a:p>
            <a:pPr lvl="1">
              <a:buFont typeface="Wingdings" charset="2"/>
              <a:buChar char="Ø"/>
            </a:pPr>
            <a:r>
              <a:rPr lang="ru-RU" dirty="0" smtClean="0"/>
              <a:t>Разработка Технического задания для подразделения и получение одобрения от сформированного Исполнительного комитета</a:t>
            </a:r>
          </a:p>
          <a:p>
            <a:pPr lvl="1">
              <a:buFont typeface="Wingdings" charset="2"/>
              <a:buChar char="Ø"/>
            </a:pPr>
            <a:r>
              <a:rPr lang="ru-RU" dirty="0" smtClean="0"/>
              <a:t>Разработка годового плана работы</a:t>
            </a:r>
          </a:p>
        </p:txBody>
      </p:sp>
    </p:spTree>
    <p:extLst>
      <p:ext uri="{BB962C8B-B14F-4D97-AF65-F5344CB8AC3E}">
        <p14:creationId xmlns:p14="http://schemas.microsoft.com/office/powerpoint/2010/main" val="9648480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111"/>
            <a:ext cx="8229600" cy="400081"/>
          </a:xfrm>
        </p:spPr>
        <p:txBody>
          <a:bodyPr>
            <a:noAutofit/>
          </a:bodyPr>
          <a:lstStyle/>
          <a:p>
            <a:r>
              <a:rPr lang="ru-RU" sz="3200" b="1" dirty="0" smtClean="0">
                <a:solidFill>
                  <a:srgbClr val="800000"/>
                </a:solidFill>
              </a:rPr>
              <a:t>Состояние областного подразделения</a:t>
            </a:r>
            <a:endParaRPr lang="en-US" sz="3200" b="1" dirty="0">
              <a:solidFill>
                <a:srgbClr val="800000"/>
              </a:solidFill>
            </a:endParaRPr>
          </a:p>
        </p:txBody>
      </p:sp>
      <p:pic>
        <p:nvPicPr>
          <p:cNvPr id="4" name="Content Placeholder 3" descr="DSC00548.jpg"/>
          <p:cNvPicPr>
            <a:picLocks noGrp="1" noChangeAspect="1"/>
          </p:cNvPicPr>
          <p:nvPr>
            <p:ph idx="1"/>
          </p:nvPr>
        </p:nvPicPr>
        <p:blipFill>
          <a:blip r:embed="rId2">
            <a:extLst>
              <a:ext uri="{28A0092B-C50C-407E-A947-70E740481C1C}">
                <a14:useLocalDpi xmlns:a14="http://schemas.microsoft.com/office/drawing/2010/main" val="0"/>
              </a:ext>
            </a:extLst>
          </a:blip>
          <a:srcRect t="13336" b="13336"/>
          <a:stretch>
            <a:fillRect/>
          </a:stretch>
        </p:blipFill>
        <p:spPr>
          <a:xfrm>
            <a:off x="179406" y="3630651"/>
            <a:ext cx="4724392" cy="2573507"/>
          </a:xfrm>
        </p:spPr>
      </p:pic>
      <p:pic>
        <p:nvPicPr>
          <p:cNvPr id="7" name="Picture 6" descr="Bajura-woman-holds-her-childre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54099"/>
            <a:ext cx="4206571" cy="2526893"/>
          </a:xfrm>
          <a:prstGeom prst="rect">
            <a:avLst/>
          </a:prstGeom>
        </p:spPr>
      </p:pic>
      <p:pic>
        <p:nvPicPr>
          <p:cNvPr id="8" name="Picture 7" descr="201107210821590098.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65309" y="754099"/>
            <a:ext cx="4457907" cy="2526893"/>
          </a:xfrm>
          <a:prstGeom prst="rect">
            <a:avLst/>
          </a:prstGeom>
        </p:spPr>
      </p:pic>
      <p:sp>
        <p:nvSpPr>
          <p:cNvPr id="9" name="TextBox 8"/>
          <p:cNvSpPr txBox="1"/>
          <p:nvPr/>
        </p:nvSpPr>
        <p:spPr>
          <a:xfrm>
            <a:off x="136002" y="6204158"/>
            <a:ext cx="4767796" cy="707886"/>
          </a:xfrm>
          <a:prstGeom prst="rect">
            <a:avLst/>
          </a:prstGeom>
          <a:noFill/>
        </p:spPr>
        <p:txBody>
          <a:bodyPr wrap="square" rtlCol="0">
            <a:spAutoFit/>
          </a:bodyPr>
          <a:lstStyle/>
          <a:p>
            <a:r>
              <a:rPr lang="en-US" sz="2000" b="1" baseline="30000" dirty="0" smtClean="0"/>
              <a:t>CMAM- </a:t>
            </a:r>
            <a:r>
              <a:rPr lang="en-US" sz="2000" b="1" baseline="30000" dirty="0"/>
              <a:t>( 3734 </a:t>
            </a:r>
            <a:r>
              <a:rPr lang="en-US" sz="2000" b="1" baseline="30000" dirty="0" smtClean="0"/>
              <a:t>SAM CASES </a:t>
            </a:r>
            <a:r>
              <a:rPr lang="en-US" sz="2000" b="1" baseline="30000" dirty="0"/>
              <a:t>ADMITTED &amp; MORE THAN 50% UNDER 5 CHILDREN SCREENED</a:t>
            </a:r>
            <a:r>
              <a:rPr lang="en-US" sz="2000" b="1" baseline="30000" dirty="0" smtClean="0"/>
              <a:t>) </a:t>
            </a:r>
            <a:r>
              <a:rPr lang="en-US" sz="2000" b="1" baseline="30000" dirty="0"/>
              <a:t>S</a:t>
            </a:r>
            <a:r>
              <a:rPr lang="en-US" sz="2000" b="1" baseline="30000" dirty="0" smtClean="0"/>
              <a:t>aptari district – Severe malnourished cases-2014 </a:t>
            </a:r>
            <a:endParaRPr lang="en-US" sz="2000" b="1" dirty="0"/>
          </a:p>
        </p:txBody>
      </p:sp>
      <p:sp>
        <p:nvSpPr>
          <p:cNvPr id="10" name="TextBox 9"/>
          <p:cNvSpPr txBox="1"/>
          <p:nvPr/>
        </p:nvSpPr>
        <p:spPr>
          <a:xfrm>
            <a:off x="179406" y="5120954"/>
            <a:ext cx="843913" cy="369332"/>
          </a:xfrm>
          <a:prstGeom prst="rect">
            <a:avLst/>
          </a:prstGeom>
          <a:noFill/>
        </p:spPr>
        <p:txBody>
          <a:bodyPr wrap="none" rtlCol="0">
            <a:spAutoFit/>
          </a:bodyPr>
          <a:lstStyle/>
          <a:p>
            <a:r>
              <a:rPr lang="en-US" dirty="0" smtClean="0"/>
              <a:t>Saptar</a:t>
            </a:r>
            <a:r>
              <a:rPr lang="en-US" dirty="0"/>
              <a:t>i</a:t>
            </a:r>
            <a:r>
              <a:rPr lang="en-US" dirty="0" smtClean="0"/>
              <a:t> </a:t>
            </a:r>
            <a:endParaRPr lang="en-US" dirty="0"/>
          </a:p>
        </p:txBody>
      </p:sp>
      <p:sp>
        <p:nvSpPr>
          <p:cNvPr id="12" name="TextBox 11"/>
          <p:cNvSpPr txBox="1"/>
          <p:nvPr/>
        </p:nvSpPr>
        <p:spPr>
          <a:xfrm>
            <a:off x="3265475" y="2682790"/>
            <a:ext cx="788347" cy="369332"/>
          </a:xfrm>
          <a:prstGeom prst="rect">
            <a:avLst/>
          </a:prstGeom>
          <a:noFill/>
        </p:spPr>
        <p:txBody>
          <a:bodyPr wrap="none" rtlCol="0">
            <a:spAutoFit/>
          </a:bodyPr>
          <a:lstStyle/>
          <a:p>
            <a:r>
              <a:rPr lang="en-US" dirty="0" err="1" smtClean="0">
                <a:solidFill>
                  <a:schemeClr val="bg1"/>
                </a:solidFill>
              </a:rPr>
              <a:t>Bajura</a:t>
            </a:r>
            <a:r>
              <a:rPr lang="en-US" dirty="0" smtClean="0">
                <a:solidFill>
                  <a:schemeClr val="bg1"/>
                </a:solidFill>
              </a:rPr>
              <a:t> </a:t>
            </a:r>
            <a:endParaRPr lang="en-US" dirty="0">
              <a:solidFill>
                <a:schemeClr val="bg1"/>
              </a:solidFill>
            </a:endParaRPr>
          </a:p>
        </p:txBody>
      </p:sp>
      <p:sp>
        <p:nvSpPr>
          <p:cNvPr id="13" name="TextBox 12"/>
          <p:cNvSpPr txBox="1"/>
          <p:nvPr/>
        </p:nvSpPr>
        <p:spPr>
          <a:xfrm>
            <a:off x="4457907" y="2498124"/>
            <a:ext cx="953356" cy="369332"/>
          </a:xfrm>
          <a:prstGeom prst="rect">
            <a:avLst/>
          </a:prstGeom>
          <a:noFill/>
        </p:spPr>
        <p:txBody>
          <a:bodyPr wrap="none" rtlCol="0">
            <a:spAutoFit/>
          </a:bodyPr>
          <a:lstStyle/>
          <a:p>
            <a:r>
              <a:rPr lang="en-US" dirty="0" err="1" smtClean="0">
                <a:solidFill>
                  <a:srgbClr val="FFFFFF"/>
                </a:solidFill>
              </a:rPr>
              <a:t>Achham</a:t>
            </a:r>
            <a:r>
              <a:rPr lang="en-US" dirty="0" smtClean="0"/>
              <a:t> </a:t>
            </a:r>
            <a:endParaRPr lang="en-US" dirty="0"/>
          </a:p>
        </p:txBody>
      </p:sp>
      <p:sp>
        <p:nvSpPr>
          <p:cNvPr id="14" name="TextBox 13"/>
          <p:cNvSpPr txBox="1"/>
          <p:nvPr/>
        </p:nvSpPr>
        <p:spPr>
          <a:xfrm>
            <a:off x="1472950" y="3324602"/>
            <a:ext cx="6887055" cy="369332"/>
          </a:xfrm>
          <a:prstGeom prst="rect">
            <a:avLst/>
          </a:prstGeom>
          <a:noFill/>
        </p:spPr>
        <p:txBody>
          <a:bodyPr wrap="square" rtlCol="0">
            <a:spAutoFit/>
          </a:bodyPr>
          <a:lstStyle/>
          <a:p>
            <a:r>
              <a:rPr lang="en-US" dirty="0" smtClean="0"/>
              <a:t>Severely Malnourished children in </a:t>
            </a:r>
            <a:r>
              <a:rPr lang="en-US" dirty="0" err="1" smtClean="0"/>
              <a:t>Achham</a:t>
            </a:r>
            <a:r>
              <a:rPr lang="en-US" dirty="0" smtClean="0"/>
              <a:t> and </a:t>
            </a:r>
            <a:r>
              <a:rPr lang="en-US" dirty="0" err="1" smtClean="0"/>
              <a:t>Bajura</a:t>
            </a:r>
            <a:r>
              <a:rPr lang="en-US" dirty="0" smtClean="0"/>
              <a:t> </a:t>
            </a:r>
            <a:endParaRPr lang="en-US" dirty="0"/>
          </a:p>
        </p:txBody>
      </p:sp>
      <p:pic>
        <p:nvPicPr>
          <p:cNvPr id="15" name="Picture 14" descr="20150115over-15pc-kapilvastu-kids-malnourished-600x0.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03798" y="3693932"/>
            <a:ext cx="3637759" cy="2720765"/>
          </a:xfrm>
          <a:prstGeom prst="rect">
            <a:avLst/>
          </a:prstGeom>
        </p:spPr>
      </p:pic>
      <p:sp>
        <p:nvSpPr>
          <p:cNvPr id="18" name="TextBox 17"/>
          <p:cNvSpPr txBox="1"/>
          <p:nvPr/>
        </p:nvSpPr>
        <p:spPr>
          <a:xfrm>
            <a:off x="6547739" y="6025432"/>
            <a:ext cx="1812266" cy="369332"/>
          </a:xfrm>
          <a:prstGeom prst="rect">
            <a:avLst/>
          </a:prstGeom>
          <a:noFill/>
        </p:spPr>
        <p:txBody>
          <a:bodyPr wrap="square" rtlCol="0">
            <a:spAutoFit/>
          </a:bodyPr>
          <a:lstStyle/>
          <a:p>
            <a:r>
              <a:rPr lang="en-US" dirty="0" err="1" smtClean="0">
                <a:solidFill>
                  <a:srgbClr val="FFFFFF"/>
                </a:solidFill>
              </a:rPr>
              <a:t>Kapilvastu</a:t>
            </a:r>
            <a:r>
              <a:rPr lang="en-US" dirty="0" smtClean="0"/>
              <a:t> </a:t>
            </a:r>
            <a:endParaRPr lang="en-US" dirty="0"/>
          </a:p>
        </p:txBody>
      </p:sp>
    </p:spTree>
    <p:extLst>
      <p:ext uri="{BB962C8B-B14F-4D97-AF65-F5344CB8AC3E}">
        <p14:creationId xmlns:p14="http://schemas.microsoft.com/office/powerpoint/2010/main" val="35415225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04805"/>
          </a:xfrm>
        </p:spPr>
        <p:txBody>
          <a:bodyPr>
            <a:noAutofit/>
          </a:bodyPr>
          <a:lstStyle/>
          <a:p>
            <a:r>
              <a:rPr lang="ru-RU" sz="3200" b="1" dirty="0" smtClean="0">
                <a:solidFill>
                  <a:srgbClr val="800000"/>
                </a:solidFill>
              </a:rPr>
              <a:t>Структура областного подразделения</a:t>
            </a:r>
            <a:endParaRPr lang="en-US" sz="3200" b="1" dirty="0">
              <a:solidFill>
                <a:srgbClr val="80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73029767"/>
              </p:ext>
            </p:extLst>
          </p:nvPr>
        </p:nvGraphicFramePr>
        <p:xfrm>
          <a:off x="457200" y="1600200"/>
          <a:ext cx="8229600" cy="4051302"/>
        </p:xfrm>
        <a:graphic>
          <a:graphicData uri="http://schemas.openxmlformats.org/drawingml/2006/table">
            <a:tbl>
              <a:tblPr firstRow="1" bandRow="1">
                <a:tableStyleId>{21E4AEA4-8DFA-4A89-87EB-49C32662AFE0}</a:tableStyleId>
              </a:tblPr>
              <a:tblGrid>
                <a:gridCol w="4114800"/>
                <a:gridCol w="4114800"/>
              </a:tblGrid>
              <a:tr h="675217">
                <a:tc>
                  <a:txBody>
                    <a:bodyPr/>
                    <a:lstStyle/>
                    <a:p>
                      <a:pPr algn="ctr"/>
                      <a:r>
                        <a:rPr lang="ru-RU" sz="2000" dirty="0" smtClean="0"/>
                        <a:t>Позиция</a:t>
                      </a:r>
                      <a:r>
                        <a:rPr lang="ru-RU" sz="2000" baseline="0" dirty="0" smtClean="0"/>
                        <a:t> (исполнительные члены)</a:t>
                      </a:r>
                      <a:endParaRPr lang="en-US" sz="2000" dirty="0"/>
                    </a:p>
                  </a:txBody>
                  <a:tcPr/>
                </a:tc>
                <a:tc>
                  <a:txBody>
                    <a:bodyPr/>
                    <a:lstStyle/>
                    <a:p>
                      <a:pPr algn="ctr"/>
                      <a:r>
                        <a:rPr lang="en-US" sz="2000" dirty="0" smtClean="0"/>
                        <a:t> </a:t>
                      </a:r>
                      <a:r>
                        <a:rPr lang="ru-RU" sz="2000" dirty="0" smtClean="0"/>
                        <a:t>Количество</a:t>
                      </a:r>
                      <a:endParaRPr lang="en-US" sz="2000" dirty="0"/>
                    </a:p>
                  </a:txBody>
                  <a:tcPr/>
                </a:tc>
              </a:tr>
              <a:tr h="675217">
                <a:tc>
                  <a:txBody>
                    <a:bodyPr/>
                    <a:lstStyle/>
                    <a:p>
                      <a:pPr algn="l"/>
                      <a:r>
                        <a:rPr lang="ru-RU" b="1" dirty="0" smtClean="0"/>
                        <a:t>Председатель</a:t>
                      </a:r>
                      <a:endParaRPr lang="en-US" b="1" dirty="0"/>
                    </a:p>
                  </a:txBody>
                  <a:tcPr/>
                </a:tc>
                <a:tc>
                  <a:txBody>
                    <a:bodyPr/>
                    <a:lstStyle/>
                    <a:p>
                      <a:pPr algn="ctr"/>
                      <a:r>
                        <a:rPr lang="en-US" b="1" dirty="0" smtClean="0"/>
                        <a:t>1</a:t>
                      </a:r>
                      <a:endParaRPr lang="en-US" b="1" dirty="0"/>
                    </a:p>
                  </a:txBody>
                  <a:tcPr/>
                </a:tc>
              </a:tr>
              <a:tr h="675217">
                <a:tc>
                  <a:txBody>
                    <a:bodyPr/>
                    <a:lstStyle/>
                    <a:p>
                      <a:pPr algn="l"/>
                      <a:r>
                        <a:rPr lang="en-US" b="1" dirty="0" smtClean="0"/>
                        <a:t>Co-</a:t>
                      </a:r>
                      <a:r>
                        <a:rPr lang="ru-RU" b="1" dirty="0" smtClean="0"/>
                        <a:t>председатель</a:t>
                      </a:r>
                      <a:endParaRPr lang="en-US" b="1" dirty="0"/>
                    </a:p>
                  </a:txBody>
                  <a:tcPr/>
                </a:tc>
                <a:tc>
                  <a:txBody>
                    <a:bodyPr/>
                    <a:lstStyle/>
                    <a:p>
                      <a:pPr algn="ctr"/>
                      <a:r>
                        <a:rPr lang="en-US" b="1" dirty="0" smtClean="0"/>
                        <a:t>1</a:t>
                      </a:r>
                      <a:endParaRPr lang="en-US" b="1" dirty="0"/>
                    </a:p>
                  </a:txBody>
                  <a:tcPr/>
                </a:tc>
              </a:tr>
              <a:tr h="675217">
                <a:tc>
                  <a:txBody>
                    <a:bodyPr/>
                    <a:lstStyle/>
                    <a:p>
                      <a:pPr algn="l"/>
                      <a:r>
                        <a:rPr lang="ru-RU" b="1" dirty="0" smtClean="0"/>
                        <a:t>Генеральный</a:t>
                      </a:r>
                      <a:r>
                        <a:rPr lang="ru-RU" b="1" baseline="0" dirty="0" smtClean="0"/>
                        <a:t> секретарь</a:t>
                      </a:r>
                      <a:endParaRPr lang="en-US" b="1" dirty="0"/>
                    </a:p>
                  </a:txBody>
                  <a:tcPr/>
                </a:tc>
                <a:tc>
                  <a:txBody>
                    <a:bodyPr/>
                    <a:lstStyle/>
                    <a:p>
                      <a:pPr algn="ctr"/>
                      <a:r>
                        <a:rPr lang="en-US" b="1" dirty="0" smtClean="0"/>
                        <a:t>1</a:t>
                      </a:r>
                      <a:endParaRPr lang="en-US" b="1" dirty="0"/>
                    </a:p>
                  </a:txBody>
                  <a:tcPr/>
                </a:tc>
              </a:tr>
              <a:tr h="675217">
                <a:tc>
                  <a:txBody>
                    <a:bodyPr/>
                    <a:lstStyle/>
                    <a:p>
                      <a:pPr algn="l"/>
                      <a:r>
                        <a:rPr lang="ru-RU" b="1" dirty="0" smtClean="0"/>
                        <a:t>Члены</a:t>
                      </a:r>
                      <a:endParaRPr lang="en-US" b="1" dirty="0"/>
                    </a:p>
                  </a:txBody>
                  <a:tcPr/>
                </a:tc>
                <a:tc>
                  <a:txBody>
                    <a:bodyPr/>
                    <a:lstStyle/>
                    <a:p>
                      <a:pPr algn="ctr"/>
                      <a:r>
                        <a:rPr lang="en-US" b="1" dirty="0" smtClean="0"/>
                        <a:t>8</a:t>
                      </a:r>
                      <a:endParaRPr lang="en-US" b="1" dirty="0"/>
                    </a:p>
                  </a:txBody>
                  <a:tcPr/>
                </a:tc>
              </a:tr>
              <a:tr h="675217">
                <a:tc>
                  <a:txBody>
                    <a:bodyPr/>
                    <a:lstStyle/>
                    <a:p>
                      <a:pPr algn="l"/>
                      <a:r>
                        <a:rPr lang="ru-RU" b="1" dirty="0" smtClean="0"/>
                        <a:t>Всего областей:</a:t>
                      </a:r>
                      <a:endParaRPr lang="en-US" b="1" dirty="0"/>
                    </a:p>
                  </a:txBody>
                  <a:tcPr/>
                </a:tc>
                <a:tc>
                  <a:txBody>
                    <a:bodyPr/>
                    <a:lstStyle/>
                    <a:p>
                      <a:pPr algn="ctr"/>
                      <a:r>
                        <a:rPr lang="en-US" b="1" dirty="0" smtClean="0"/>
                        <a:t>5</a:t>
                      </a:r>
                      <a:endParaRPr lang="en-US" b="1" dirty="0"/>
                    </a:p>
                  </a:txBody>
                  <a:tcPr/>
                </a:tc>
              </a:tr>
            </a:tbl>
          </a:graphicData>
        </a:graphic>
      </p:graphicFrame>
    </p:spTree>
    <p:extLst>
      <p:ext uri="{BB962C8B-B14F-4D97-AF65-F5344CB8AC3E}">
        <p14:creationId xmlns:p14="http://schemas.microsoft.com/office/powerpoint/2010/main" val="10494800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4900</TotalTime>
  <Words>1180</Words>
  <Application>Microsoft Office PowerPoint</Application>
  <PresentationFormat>Экран (4:3)</PresentationFormat>
  <Paragraphs>225</Paragraphs>
  <Slides>24</Slides>
  <Notes>11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24</vt:i4>
      </vt:variant>
    </vt:vector>
  </HeadingPairs>
  <TitlesOfParts>
    <vt:vector size="29" baseType="lpstr">
      <vt:lpstr>Arial</vt:lpstr>
      <vt:lpstr>Calibri</vt:lpstr>
      <vt:lpstr>Gill Sans MT</vt:lpstr>
      <vt:lpstr>Wingdings</vt:lpstr>
      <vt:lpstr>Office Theme</vt:lpstr>
      <vt:lpstr>Презентация PowerPoint</vt:lpstr>
      <vt:lpstr> </vt:lpstr>
      <vt:lpstr>Децентрализация  и создание платформы для консультаций</vt:lpstr>
      <vt:lpstr>Задачи сессии</vt:lpstr>
      <vt:lpstr>История децентрализации Гражданского альянса в Непале</vt:lpstr>
      <vt:lpstr>Сильные стороны и барьеры на областном уровне </vt:lpstr>
      <vt:lpstr>Процесс децентрализации, структура и деятельность Гражданского альянса Непала </vt:lpstr>
      <vt:lpstr>Состояние областного подразделения</vt:lpstr>
      <vt:lpstr>Структура областного подразделения</vt:lpstr>
      <vt:lpstr>Презентация PowerPoint</vt:lpstr>
      <vt:lpstr>Роли областных подразделений</vt:lpstr>
      <vt:lpstr>Связь центрального и областного подразделений</vt:lpstr>
      <vt:lpstr> Ориентация по Мностороннему планированию и Движению SUN для НПО – 2014 год</vt:lpstr>
      <vt:lpstr>Семинар по Обзору и разработке Плана действий - 2014   </vt:lpstr>
      <vt:lpstr>Повышение потенциала НПО</vt:lpstr>
      <vt:lpstr>Тренинг по теме «Мониторинг и оценка» «Анализ бюджета по питанию», основанный на многостороннем планировании по питанию – 2014   </vt:lpstr>
      <vt:lpstr> Т Тренинг по адвокатированию питания в области Саптари - 2015    </vt:lpstr>
      <vt:lpstr>Мониторинг и оценка многостороннего планирования на уровне области </vt:lpstr>
      <vt:lpstr> Тренинг по адвокации в области Капилвасту – 2015    </vt:lpstr>
      <vt:lpstr>Групповая работа в ГА Непала – Разработка адвокационной и коммуникационной стратегии– 2014 </vt:lpstr>
      <vt:lpstr>    Фотовыставка по питанию - 2016      </vt:lpstr>
      <vt:lpstr>Взаимодействие со СМИ - 2014   </vt:lpstr>
      <vt:lpstr>Дальнейшие планы </vt:lpstr>
      <vt:lpstr>Презентация PowerPoint</vt:lpstr>
    </vt:vector>
  </TitlesOfParts>
  <Company>CCCU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 SINGH</dc:creator>
  <cp:lastModifiedBy>Gulmira</cp:lastModifiedBy>
  <cp:revision>159</cp:revision>
  <dcterms:created xsi:type="dcterms:W3CDTF">2017-07-12T10:27:30Z</dcterms:created>
  <dcterms:modified xsi:type="dcterms:W3CDTF">2017-10-10T15:44:21Z</dcterms:modified>
</cp:coreProperties>
</file>