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92" r:id="rId2"/>
    <p:sldId id="29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6" r:id="rId32"/>
    <p:sldId id="287" r:id="rId33"/>
    <p:sldId id="288" r:id="rId34"/>
    <p:sldId id="289" r:id="rId35"/>
    <p:sldId id="290" r:id="rId36"/>
    <p:sldId id="294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00F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AF7E89-D680-4813-8633-6D86789101AA}" type="datetimeFigureOut">
              <a:rPr lang="en-US" smtClean="0"/>
              <a:pPr/>
              <a:t>6/24/2017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6B7A2-56FA-4F45-83F6-9F9546A2C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6B7A2-56FA-4F45-83F6-9F9546A2CAC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DA1665-36EA-41FA-A718-EED2950249AD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EBE16-DB63-4027-B43B-CC7B66D7BCDE}" type="datetimeFigureOut">
              <a:rPr lang="en-US" smtClean="0"/>
              <a:pPr/>
              <a:t>6/24/2017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8A2B-C6A8-4959-BA85-CBF5796D1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EBE16-DB63-4027-B43B-CC7B66D7BCDE}" type="datetimeFigureOut">
              <a:rPr lang="en-US" smtClean="0"/>
              <a:pPr/>
              <a:t>6/24/2017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8A2B-C6A8-4959-BA85-CBF5796D1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EBE16-DB63-4027-B43B-CC7B66D7BCDE}" type="datetimeFigureOut">
              <a:rPr lang="en-US" smtClean="0"/>
              <a:pPr/>
              <a:t>6/24/2017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8A2B-C6A8-4959-BA85-CBF5796D1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EBE16-DB63-4027-B43B-CC7B66D7BCDE}" type="datetimeFigureOut">
              <a:rPr lang="en-US" smtClean="0"/>
              <a:pPr/>
              <a:t>6/24/2017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8A2B-C6A8-4959-BA85-CBF5796D1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EBE16-DB63-4027-B43B-CC7B66D7BCDE}" type="datetimeFigureOut">
              <a:rPr lang="en-US" smtClean="0"/>
              <a:pPr/>
              <a:t>6/24/2017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8A2B-C6A8-4959-BA85-CBF5796D1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EBE16-DB63-4027-B43B-CC7B66D7BCDE}" type="datetimeFigureOut">
              <a:rPr lang="en-US" smtClean="0"/>
              <a:pPr/>
              <a:t>6/24/2017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8A2B-C6A8-4959-BA85-CBF5796D1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EBE16-DB63-4027-B43B-CC7B66D7BCDE}" type="datetimeFigureOut">
              <a:rPr lang="en-US" smtClean="0"/>
              <a:pPr/>
              <a:t>6/24/2017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8A2B-C6A8-4959-BA85-CBF5796D1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EBE16-DB63-4027-B43B-CC7B66D7BCDE}" type="datetimeFigureOut">
              <a:rPr lang="en-US" smtClean="0"/>
              <a:pPr/>
              <a:t>6/24/2017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8A2B-C6A8-4959-BA85-CBF5796D1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EBE16-DB63-4027-B43B-CC7B66D7BCDE}" type="datetimeFigureOut">
              <a:rPr lang="en-US" smtClean="0"/>
              <a:pPr/>
              <a:t>6/24/2017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8A2B-C6A8-4959-BA85-CBF5796D1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EBE16-DB63-4027-B43B-CC7B66D7BCDE}" type="datetimeFigureOut">
              <a:rPr lang="en-US" smtClean="0"/>
              <a:pPr/>
              <a:t>6/24/2017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8A2B-C6A8-4959-BA85-CBF5796D1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EBE16-DB63-4027-B43B-CC7B66D7BCDE}" type="datetimeFigureOut">
              <a:rPr lang="en-US" smtClean="0"/>
              <a:pPr/>
              <a:t>6/24/2017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8A2B-C6A8-4959-BA85-CBF5796D1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EBE16-DB63-4027-B43B-CC7B66D7BCDE}" type="datetimeFigureOut">
              <a:rPr lang="en-US" smtClean="0"/>
              <a:pPr/>
              <a:t>6/24/2017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08A2B-C6A8-4959-BA85-CBF5796D1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286000"/>
            <a:ext cx="8305800" cy="38862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4400" b="1" dirty="0" smtClean="0">
                <a:solidFill>
                  <a:schemeClr val="tx1"/>
                </a:solidFill>
              </a:rPr>
              <a:t>ጠ</a:t>
            </a:r>
            <a:r>
              <a:rPr lang="am-ET" sz="4400" b="1" dirty="0" smtClean="0">
                <a:solidFill>
                  <a:schemeClr val="tx1"/>
                </a:solidFill>
                <a:latin typeface="Nyala"/>
              </a:rPr>
              <a:t>ቐ</a:t>
            </a:r>
            <a:r>
              <a:rPr lang="en-US" sz="4400" b="1" dirty="0" err="1" smtClean="0">
                <a:solidFill>
                  <a:schemeClr val="tx1"/>
                </a:solidFill>
              </a:rPr>
              <a:t>ምቲ</a:t>
            </a:r>
            <a:r>
              <a:rPr lang="en-US" sz="4400" b="1" dirty="0" smtClean="0">
                <a:solidFill>
                  <a:schemeClr val="tx1"/>
                </a:solidFill>
              </a:rPr>
              <a:t> </a:t>
            </a:r>
            <a:r>
              <a:rPr lang="en-US" sz="4400" b="1" dirty="0" err="1" smtClean="0">
                <a:solidFill>
                  <a:schemeClr val="tx1"/>
                </a:solidFill>
              </a:rPr>
              <a:t>ጉጅለታት</a:t>
            </a:r>
            <a:r>
              <a:rPr lang="en-US" sz="4400" b="1" dirty="0" smtClean="0">
                <a:solidFill>
                  <a:schemeClr val="tx1"/>
                </a:solidFill>
              </a:rPr>
              <a:t> </a:t>
            </a:r>
            <a:r>
              <a:rPr lang="en-US" sz="4400" b="1" dirty="0" err="1" smtClean="0">
                <a:solidFill>
                  <a:schemeClr val="tx1"/>
                </a:solidFill>
              </a:rPr>
              <a:t>ምግቢ</a:t>
            </a:r>
            <a:r>
              <a:rPr lang="en-US" sz="4400" b="1" dirty="0" smtClean="0">
                <a:solidFill>
                  <a:schemeClr val="tx1"/>
                </a:solidFill>
              </a:rPr>
              <a:t>/</a:t>
            </a:r>
          </a:p>
          <a:p>
            <a:r>
              <a:rPr lang="en-US" sz="4400" b="1" dirty="0" smtClean="0">
                <a:solidFill>
                  <a:schemeClr val="tx1"/>
                </a:solidFill>
              </a:rPr>
              <a:t>And the important </a:t>
            </a:r>
            <a:r>
              <a:rPr lang="en-US" sz="4400" b="1" dirty="0" smtClean="0">
                <a:solidFill>
                  <a:schemeClr val="tx1"/>
                </a:solidFill>
              </a:rPr>
              <a:t>food groups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533400"/>
            <a:ext cx="86106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ስርዓተ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6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ኣመጋግባ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consumption of diversified foods for mothers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ጉጅለታት</a:t>
            </a:r>
            <a:r>
              <a:rPr lang="en-US" dirty="0" smtClean="0"/>
              <a:t> </a:t>
            </a:r>
            <a:r>
              <a:rPr lang="en-US" dirty="0" err="1" smtClean="0"/>
              <a:t>ምግቢ</a:t>
            </a:r>
            <a:r>
              <a:rPr lang="en-US" dirty="0" smtClean="0"/>
              <a:t> </a:t>
            </a:r>
            <a:r>
              <a:rPr lang="en-US" dirty="0" err="1" smtClean="0"/>
              <a:t>ምግቢ</a:t>
            </a:r>
            <a:r>
              <a:rPr lang="en-US" dirty="0" smtClean="0"/>
              <a:t>/Food groups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Image result for pictures on group of foo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143000"/>
            <a:ext cx="84582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ጉጅለታት</a:t>
            </a:r>
            <a:r>
              <a:rPr lang="en-US" dirty="0" smtClean="0"/>
              <a:t> </a:t>
            </a:r>
            <a:r>
              <a:rPr lang="en-US" dirty="0" err="1" smtClean="0"/>
              <a:t>ምግቢ</a:t>
            </a:r>
            <a:r>
              <a:rPr lang="en-US" dirty="0" smtClean="0"/>
              <a:t> </a:t>
            </a:r>
            <a:r>
              <a:rPr lang="en-US" dirty="0" err="1" smtClean="0"/>
              <a:t>ምግቢ</a:t>
            </a:r>
            <a:r>
              <a:rPr lang="en-US" dirty="0" smtClean="0"/>
              <a:t>/Food groups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Image result for pictures on group of foo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143000"/>
            <a:ext cx="8534400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ጉጅለታት</a:t>
            </a:r>
            <a:r>
              <a:rPr lang="en-US" dirty="0" smtClean="0"/>
              <a:t> </a:t>
            </a:r>
            <a:r>
              <a:rPr lang="en-US" dirty="0" err="1" smtClean="0"/>
              <a:t>ምግቢ</a:t>
            </a:r>
            <a:r>
              <a:rPr lang="en-US" dirty="0" smtClean="0"/>
              <a:t> </a:t>
            </a:r>
            <a:r>
              <a:rPr lang="en-US" dirty="0" err="1" smtClean="0"/>
              <a:t>ምግቢ</a:t>
            </a:r>
            <a:r>
              <a:rPr lang="en-US" dirty="0" smtClean="0"/>
              <a:t>/Food groups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 descr="Image result for pictures on group of foo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143000"/>
            <a:ext cx="8229600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</a:t>
            </a:r>
          </a:p>
          <a:p>
            <a:pPr>
              <a:buNone/>
            </a:pPr>
            <a:r>
              <a:rPr lang="en-US" dirty="0" smtClean="0"/>
              <a:t>     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b="1" dirty="0" err="1" smtClean="0"/>
              <a:t>ጉድኣት</a:t>
            </a:r>
            <a:r>
              <a:rPr lang="en-US" b="1" dirty="0" smtClean="0"/>
              <a:t> </a:t>
            </a:r>
            <a:r>
              <a:rPr lang="en-US" b="1" dirty="0" err="1" smtClean="0"/>
              <a:t>ዝተዛብዐ</a:t>
            </a:r>
            <a:r>
              <a:rPr lang="en-US" b="1" dirty="0" smtClean="0"/>
              <a:t> </a:t>
            </a:r>
            <a:r>
              <a:rPr lang="en-US" b="1" dirty="0" err="1" smtClean="0"/>
              <a:t>ኣመጋግባ</a:t>
            </a:r>
            <a:r>
              <a:rPr lang="en-US" b="1" dirty="0" smtClean="0"/>
              <a:t> </a:t>
            </a:r>
            <a:r>
              <a:rPr lang="en-US" b="1" dirty="0" err="1" smtClean="0"/>
              <a:t>ኣብ</a:t>
            </a:r>
            <a:r>
              <a:rPr lang="en-US" b="1" dirty="0" smtClean="0"/>
              <a:t> </a:t>
            </a:r>
            <a:r>
              <a:rPr lang="en-US" b="1" dirty="0" err="1" smtClean="0"/>
              <a:t>ኣደታትን</a:t>
            </a:r>
            <a:r>
              <a:rPr lang="en-US" b="1" dirty="0" smtClean="0"/>
              <a:t> </a:t>
            </a:r>
            <a:r>
              <a:rPr lang="en-US" b="1" dirty="0" err="1" smtClean="0"/>
              <a:t>ህፃናትን</a:t>
            </a:r>
            <a:r>
              <a:rPr lang="en-US" b="1" dirty="0" smtClean="0"/>
              <a:t>/</a:t>
            </a:r>
            <a:r>
              <a:rPr lang="en-US" b="1" dirty="0" smtClean="0">
                <a:solidFill>
                  <a:srgbClr val="1100F0"/>
                </a:solidFill>
              </a:rPr>
              <a:t>Effects of faulty nutrition (Malnutrition) </a:t>
            </a:r>
            <a:r>
              <a:rPr lang="en-US" b="1" dirty="0" smtClean="0">
                <a:solidFill>
                  <a:srgbClr val="1100F0"/>
                </a:solidFill>
              </a:rPr>
              <a:t> to mothers and children</a:t>
            </a:r>
            <a:endParaRPr lang="en-US" b="1" dirty="0">
              <a:solidFill>
                <a:srgbClr val="1100F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ሳዕቤን</a:t>
            </a:r>
            <a:r>
              <a:rPr lang="en-US" dirty="0" smtClean="0"/>
              <a:t> </a:t>
            </a:r>
            <a:r>
              <a:rPr lang="en-US" dirty="0" err="1" smtClean="0"/>
              <a:t>ዝተዛብዐ</a:t>
            </a:r>
            <a:r>
              <a:rPr lang="en-US" dirty="0" smtClean="0"/>
              <a:t> </a:t>
            </a:r>
            <a:r>
              <a:rPr lang="en-US" dirty="0" err="1" smtClean="0"/>
              <a:t>ኣመጋግባ</a:t>
            </a:r>
            <a:r>
              <a:rPr lang="en-US" dirty="0" smtClean="0"/>
              <a:t>/</a:t>
            </a:r>
            <a:r>
              <a:rPr lang="en-US" dirty="0" smtClean="0">
                <a:solidFill>
                  <a:srgbClr val="1100F0"/>
                </a:solidFill>
              </a:rPr>
              <a:t>Faulty nutrition</a:t>
            </a:r>
            <a:endParaRPr lang="en-US" dirty="0">
              <a:solidFill>
                <a:srgbClr val="110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s://encrypted-tbn3.gstatic.com/images?q=tbn:ANd9GcSSa3TRBBC014B3Z2_K8_n6o_OvSm1y1sRdZJ_IS4kuvIq_Qpn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90600"/>
            <a:ext cx="8229600" cy="5486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ኣደታትን</a:t>
            </a:r>
            <a:r>
              <a:rPr lang="en-US" b="1" dirty="0" smtClean="0"/>
              <a:t> </a:t>
            </a:r>
            <a:r>
              <a:rPr lang="en-US" b="1" dirty="0" err="1" smtClean="0"/>
              <a:t>ህፃናትን</a:t>
            </a:r>
            <a:r>
              <a:rPr lang="en-US" dirty="0" smtClean="0"/>
              <a:t> /</a:t>
            </a:r>
            <a:r>
              <a:rPr lang="en-US" dirty="0" smtClean="0">
                <a:solidFill>
                  <a:srgbClr val="1100F0"/>
                </a:solidFill>
              </a:rPr>
              <a:t>Faulty nutrition </a:t>
            </a:r>
            <a:r>
              <a:rPr lang="en-US" b="1" dirty="0" smtClean="0">
                <a:solidFill>
                  <a:srgbClr val="1100F0"/>
                </a:solidFill>
              </a:rPr>
              <a:t>… </a:t>
            </a:r>
            <a:endParaRPr lang="en-US" b="1" dirty="0">
              <a:solidFill>
                <a:srgbClr val="1100F0"/>
              </a:solidFill>
            </a:endParaRPr>
          </a:p>
        </p:txBody>
      </p:sp>
      <p:pic>
        <p:nvPicPr>
          <p:cNvPr id="4" name="Picture 2" descr="C:\POWERPOINT\maras01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990600"/>
            <a:ext cx="7619999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POWERPOINT\maras02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990600"/>
            <a:ext cx="7239000" cy="482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POWERPOINT\maras04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20738"/>
            <a:ext cx="7315200" cy="5216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POWERPOINT\maras05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1" y="609600"/>
            <a:ext cx="7162800" cy="556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POWERPOINT\maras06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81000"/>
            <a:ext cx="6705600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15962"/>
          </a:xfrm>
        </p:spPr>
        <p:txBody>
          <a:bodyPr>
            <a:noAutofit/>
          </a:bodyPr>
          <a:lstStyle/>
          <a:p>
            <a:r>
              <a:rPr lang="en-US" sz="2500" dirty="0" smtClean="0"/>
              <a:t>In 24 hrs, </a:t>
            </a:r>
            <a:r>
              <a:rPr lang="en-US" sz="2500" dirty="0" smtClean="0"/>
              <a:t>minimum foods </a:t>
            </a:r>
            <a:r>
              <a:rPr lang="en-US" sz="2500" dirty="0" smtClean="0"/>
              <a:t>to be </a:t>
            </a:r>
            <a:r>
              <a:rPr lang="en-US" sz="2500" dirty="0" smtClean="0"/>
              <a:t>consumed; at least 5 from below listed</a:t>
            </a:r>
            <a:endParaRPr lang="en-US" sz="25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1" y="1143001"/>
          <a:ext cx="8458200" cy="5532438"/>
        </p:xfrm>
        <a:graphic>
          <a:graphicData uri="http://schemas.openxmlformats.org/drawingml/2006/table">
            <a:tbl>
              <a:tblPr/>
              <a:tblGrid>
                <a:gridCol w="540212"/>
                <a:gridCol w="7917988"/>
              </a:tblGrid>
              <a:tr h="20159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ተ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ቁ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6" marR="63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latin typeface="Power Geez Unicode1"/>
                          <a:ea typeface="Calibri"/>
                          <a:cs typeface="Times New Roman"/>
                        </a:rPr>
                        <a:t>ኣብ</a:t>
                      </a:r>
                      <a:r>
                        <a:rPr lang="en-US" sz="1800" b="1" baseline="0" dirty="0" smtClean="0">
                          <a:latin typeface="Power Geez Unicode1"/>
                          <a:ea typeface="Calibri"/>
                          <a:cs typeface="Times New Roman"/>
                        </a:rPr>
                        <a:t> 24 </a:t>
                      </a:r>
                      <a:r>
                        <a:rPr lang="en-US" sz="1800" b="1" baseline="0" dirty="0" err="1" smtClean="0">
                          <a:latin typeface="Power Geez Unicode1"/>
                          <a:ea typeface="Calibri"/>
                          <a:cs typeface="Times New Roman"/>
                        </a:rPr>
                        <a:t>ሰዓታት</a:t>
                      </a:r>
                      <a:r>
                        <a:rPr lang="en-US" sz="1800" b="1" baseline="0" dirty="0" smtClean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baseline="0" dirty="0" err="1" smtClean="0">
                          <a:latin typeface="Power Geez Unicode1"/>
                          <a:ea typeface="Calibri"/>
                          <a:cs typeface="Times New Roman"/>
                        </a:rPr>
                        <a:t>ዉሽጢ</a:t>
                      </a:r>
                      <a:r>
                        <a:rPr lang="en-US" sz="1800" b="1" baseline="0" dirty="0" smtClean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baseline="0" dirty="0" err="1" smtClean="0">
                          <a:latin typeface="Power Geez Unicode1"/>
                          <a:ea typeface="Calibri"/>
                          <a:cs typeface="Times New Roman"/>
                        </a:rPr>
                        <a:t>ኣደታት</a:t>
                      </a:r>
                      <a:r>
                        <a:rPr lang="en-US" sz="1800" b="1" baseline="0" dirty="0" smtClean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baseline="0" dirty="0" err="1" smtClean="0">
                          <a:latin typeface="Power Geez Unicode1"/>
                          <a:ea typeface="Calibri"/>
                          <a:cs typeface="Times New Roman"/>
                        </a:rPr>
                        <a:t>እንተንኣሰ</a:t>
                      </a:r>
                      <a:r>
                        <a:rPr lang="en-US" sz="1800" b="1" baseline="0" dirty="0" smtClean="0">
                          <a:latin typeface="Power Geez Unicode1"/>
                          <a:ea typeface="Calibri"/>
                          <a:cs typeface="Times New Roman"/>
                        </a:rPr>
                        <a:t> 5 </a:t>
                      </a:r>
                      <a:r>
                        <a:rPr lang="en-US" sz="1800" b="1" baseline="0" dirty="0" err="1" smtClean="0">
                          <a:latin typeface="Power Geez Unicode1"/>
                          <a:ea typeface="Calibri"/>
                          <a:cs typeface="Times New Roman"/>
                        </a:rPr>
                        <a:t>ዓይነታት</a:t>
                      </a:r>
                      <a:r>
                        <a:rPr lang="en-US" sz="1800" b="1" baseline="0" dirty="0" smtClean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baseline="0" dirty="0" err="1" smtClean="0">
                          <a:latin typeface="Power Geez Unicode1"/>
                          <a:ea typeface="Calibri"/>
                          <a:cs typeface="Times New Roman"/>
                        </a:rPr>
                        <a:t>ምግቢ</a:t>
                      </a:r>
                      <a:r>
                        <a:rPr lang="en-US" sz="1800" b="1" baseline="0" dirty="0" smtClean="0">
                          <a:latin typeface="Power Geez Unicode1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1800" b="1" baseline="0" dirty="0" err="1" smtClean="0">
                          <a:latin typeface="Power Geez Unicode1"/>
                          <a:ea typeface="Calibri"/>
                          <a:cs typeface="Times New Roman"/>
                        </a:rPr>
                        <a:t>ካብዞም</a:t>
                      </a:r>
                      <a:r>
                        <a:rPr lang="en-US" sz="1800" b="1" baseline="0" dirty="0" smtClean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baseline="0" dirty="0" err="1" smtClean="0">
                          <a:latin typeface="Power Geez Unicode1"/>
                          <a:ea typeface="Calibri"/>
                          <a:cs typeface="Times New Roman"/>
                        </a:rPr>
                        <a:t>ዝስዕቡ</a:t>
                      </a:r>
                      <a:r>
                        <a:rPr lang="en-US" sz="1800" b="1" baseline="0" dirty="0" smtClean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baseline="0" dirty="0" err="1" smtClean="0">
                          <a:latin typeface="Power Geez Unicode1"/>
                          <a:ea typeface="Calibri"/>
                          <a:cs typeface="Times New Roman"/>
                        </a:rPr>
                        <a:t>ኣደት</a:t>
                      </a:r>
                      <a:r>
                        <a:rPr lang="en-US" sz="1800" b="1" baseline="0" dirty="0" smtClean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baseline="0" dirty="0" err="1" smtClean="0">
                          <a:latin typeface="Power Geez Unicode1"/>
                          <a:ea typeface="Calibri"/>
                          <a:cs typeface="Times New Roman"/>
                        </a:rPr>
                        <a:t>ክምገባ</a:t>
                      </a:r>
                      <a:r>
                        <a:rPr lang="en-US" sz="1800" b="1" baseline="0" dirty="0" smtClean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baseline="0" dirty="0" err="1" smtClean="0">
                          <a:latin typeface="Power Geez Unicode1"/>
                          <a:ea typeface="Calibri"/>
                          <a:cs typeface="Times New Roman"/>
                        </a:rPr>
                        <a:t>ኣለወን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6" marR="63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0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Power Geez Unicode1"/>
                          <a:ea typeface="Calibri"/>
                          <a:cs typeface="Times New Roman"/>
                        </a:rPr>
                        <a:t>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6" marR="63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Power Geez Unicode1"/>
                          <a:ea typeface="Calibri"/>
                          <a:cs typeface="Nyala"/>
                        </a:rPr>
                        <a:t>ጥራጥረ</a:t>
                      </a:r>
                      <a:r>
                        <a:rPr lang="en-US" sz="1800" dirty="0" smtClean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ማለት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ካብ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ዒልቦ፣ምሸላ፣ዳጉሻ፣ስገም፣ስንዳይ፣ጣፍ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ዝተሰርሐ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ቂጫ፣እንጀራ፣ጋዓት፣ሕምባሻ፣ብሽኩቲ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ወይ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ዝኾነ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ዓይነት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latin typeface="Power Geez Unicode1"/>
                          <a:ea typeface="Calibri"/>
                          <a:cs typeface="Nyala"/>
                        </a:rPr>
                        <a:t>ምግቢ</a:t>
                      </a:r>
                      <a:r>
                        <a:rPr lang="en-US" sz="1800" dirty="0" smtClean="0">
                          <a:latin typeface="Power Geez Unicode1"/>
                          <a:ea typeface="Calibri"/>
                          <a:cs typeface="Nyala"/>
                        </a:rPr>
                        <a:t>/</a:t>
                      </a:r>
                      <a:r>
                        <a:rPr lang="en-US" sz="1800" b="1" dirty="0" smtClean="0">
                          <a:latin typeface="Power Geez Unicode1"/>
                          <a:ea typeface="Calibri"/>
                          <a:cs typeface="Nyala"/>
                        </a:rPr>
                        <a:t>Energy rich whole cereals and grains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6" marR="63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2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Power Geez Unicode1"/>
                          <a:ea typeface="Calibri"/>
                          <a:cs typeface="Times New Roman"/>
                        </a:rPr>
                        <a:t>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6" marR="63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Power Geez Unicode1"/>
                          <a:ea typeface="Calibri"/>
                          <a:cs typeface="Nyala"/>
                        </a:rPr>
                        <a:t>ሓምለዎት</a:t>
                      </a:r>
                      <a:r>
                        <a:rPr lang="en-US" sz="1800" dirty="0" smtClean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ቆፅላመፅሊ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ከም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ሓምሊ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አድሪ፣ቁስጣ፣ስላጣ፤ካውሎ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ወይ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ከዓ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ኮሚደረ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Nyala"/>
                        </a:rPr>
                        <a:t>፣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ሽጉርቲን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ካልኦትን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ዝሓዘ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latin typeface="Power Geez Unicode1"/>
                          <a:ea typeface="Calibri"/>
                          <a:cs typeface="Nyala"/>
                        </a:rPr>
                        <a:t>ምግቢ</a:t>
                      </a:r>
                      <a:r>
                        <a:rPr lang="en-US" sz="1800" dirty="0" smtClean="0">
                          <a:latin typeface="Power Geez Unicode1"/>
                          <a:ea typeface="Calibri"/>
                          <a:cs typeface="Nyala"/>
                        </a:rPr>
                        <a:t>/</a:t>
                      </a:r>
                      <a:r>
                        <a:rPr lang="en-US" sz="1800" b="1" dirty="0" smtClean="0">
                          <a:latin typeface="Power Geez Unicode1"/>
                          <a:ea typeface="Calibri"/>
                          <a:cs typeface="Nyala"/>
                        </a:rPr>
                        <a:t>Vitamin A rich green leafy vegetables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6" marR="63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2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Power Geez Unicode1"/>
                          <a:ea typeface="Calibri"/>
                          <a:cs typeface="Times New Roman"/>
                        </a:rPr>
                        <a:t>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6" marR="63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Power Geez Unicode1"/>
                          <a:ea typeface="Calibri"/>
                          <a:cs typeface="Nyala"/>
                        </a:rPr>
                        <a:t>ፍራምረታት</a:t>
                      </a:r>
                      <a:r>
                        <a:rPr lang="en-US" sz="1800" dirty="0" smtClean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ከም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latin typeface="Power Geez Unicode1"/>
                          <a:ea typeface="Calibri"/>
                          <a:cs typeface="Nyala"/>
                        </a:rPr>
                        <a:t>ማንጎ፣ፓፓየ፣ሙዝ፣ኣቮካዶ፣ሎሚን፣ኣራንሺ</a:t>
                      </a:r>
                      <a:r>
                        <a:rPr lang="en-US" sz="1800" dirty="0" smtClean="0">
                          <a:latin typeface="Power Geez Unicode1"/>
                          <a:ea typeface="Calibri"/>
                          <a:cs typeface="Nyala"/>
                        </a:rPr>
                        <a:t>/Vitamin </a:t>
                      </a:r>
                      <a:r>
                        <a:rPr lang="en-US" sz="1800" dirty="0" err="1" smtClean="0">
                          <a:latin typeface="Power Geez Unicode1"/>
                          <a:ea typeface="Calibri"/>
                          <a:cs typeface="Nyala"/>
                        </a:rPr>
                        <a:t>Arich</a:t>
                      </a:r>
                      <a:r>
                        <a:rPr lang="en-US" sz="1800" dirty="0" smtClean="0">
                          <a:latin typeface="Power Geez Unicode1"/>
                          <a:ea typeface="Calibri"/>
                          <a:cs typeface="Nyala"/>
                        </a:rPr>
                        <a:t> fruits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6" marR="63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2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Power Geez Unicode1"/>
                          <a:ea typeface="Calibri"/>
                          <a:cs typeface="Times New Roman"/>
                        </a:rPr>
                        <a:t>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6" marR="63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Power Geez Unicode1"/>
                          <a:ea typeface="Calibri"/>
                          <a:cs typeface="Nyala"/>
                        </a:rPr>
                        <a:t>ውፅኢት</a:t>
                      </a:r>
                      <a:r>
                        <a:rPr lang="en-US" sz="1800" dirty="0" smtClean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ስጋ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ከም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ናይ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ከፍቲ፣ጤል፣ቤጊዕን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ደርሆን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ስጋ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ከምኡ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ውን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ፀላም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latin typeface="Power Geez Unicode1"/>
                          <a:ea typeface="Calibri"/>
                          <a:cs typeface="Nyala"/>
                        </a:rPr>
                        <a:t>ከብዲ፣ኩሊት፣ልቢ</a:t>
                      </a:r>
                      <a:r>
                        <a:rPr lang="en-US" sz="1800" dirty="0" smtClean="0">
                          <a:latin typeface="Power Geez Unicode1"/>
                          <a:ea typeface="Calibri"/>
                          <a:cs typeface="Nyala"/>
                        </a:rPr>
                        <a:t>/</a:t>
                      </a:r>
                      <a:r>
                        <a:rPr lang="en-US" sz="1800" b="1" dirty="0" smtClean="0">
                          <a:latin typeface="Power Geez Unicode1"/>
                          <a:ea typeface="Calibri"/>
                          <a:cs typeface="Nyala"/>
                        </a:rPr>
                        <a:t>Meats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6" marR="63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2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Power Geez Unicode1"/>
                          <a:ea typeface="Calibri"/>
                          <a:cs typeface="Times New Roman"/>
                        </a:rPr>
                        <a:t>5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6" marR="63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Power Geez Unicode1"/>
                          <a:ea typeface="Calibri"/>
                          <a:cs typeface="Nyala"/>
                        </a:rPr>
                        <a:t>እንቁላሊሕ</a:t>
                      </a:r>
                      <a:r>
                        <a:rPr lang="en-US" sz="1800" dirty="0" smtClean="0">
                          <a:latin typeface="Power Geez Unicode1"/>
                          <a:ea typeface="Calibri"/>
                          <a:cs typeface="Nyala"/>
                        </a:rPr>
                        <a:t>/</a:t>
                      </a:r>
                      <a:r>
                        <a:rPr lang="en-US" sz="1800" b="1" dirty="0" smtClean="0">
                          <a:latin typeface="Power Geez Unicode1"/>
                          <a:ea typeface="Calibri"/>
                          <a:cs typeface="Nyala"/>
                        </a:rPr>
                        <a:t>Eggs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6" marR="63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2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Power Geez Unicode1"/>
                          <a:ea typeface="Calibri"/>
                          <a:cs typeface="Times New Roman"/>
                        </a:rPr>
                        <a:t>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6" marR="63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Power Geez Unicode1"/>
                          <a:ea typeface="Calibri"/>
                          <a:cs typeface="Nyala"/>
                        </a:rPr>
                        <a:t>ዓይነታት</a:t>
                      </a:r>
                      <a:r>
                        <a:rPr lang="en-US" sz="1800" dirty="0" smtClean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ዓተር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ከም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ዓልቃይ፣ዓይኒ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ዓተር፣ባሎንጋ፣ሽምብራ፣ብርሽን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ካልኦት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ዝተሰርሐ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latin typeface="Power Geez Unicode1"/>
                          <a:ea typeface="Calibri"/>
                          <a:cs typeface="Nyala"/>
                        </a:rPr>
                        <a:t>ምግቢ</a:t>
                      </a:r>
                      <a:r>
                        <a:rPr lang="en-US" sz="1800" dirty="0" smtClean="0">
                          <a:latin typeface="Power Geez Unicode1"/>
                          <a:ea typeface="Calibri"/>
                          <a:cs typeface="Nyala"/>
                        </a:rPr>
                        <a:t>/</a:t>
                      </a:r>
                      <a:r>
                        <a:rPr lang="en-US" sz="1800" b="1" dirty="0" smtClean="0">
                          <a:latin typeface="Power Geez Unicode1"/>
                          <a:ea typeface="Calibri"/>
                          <a:cs typeface="Nyala"/>
                        </a:rPr>
                        <a:t>Legumes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6" marR="63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2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Power Geez Unicode1"/>
                          <a:ea typeface="Calibri"/>
                          <a:cs typeface="Times New Roman"/>
                        </a:rPr>
                        <a:t>7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6" marR="63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Power Geez Unicode1"/>
                          <a:ea typeface="Calibri"/>
                          <a:cs typeface="Nyala"/>
                        </a:rPr>
                        <a:t>ፀባን</a:t>
                      </a:r>
                      <a:r>
                        <a:rPr lang="en-US" sz="1800" dirty="0" smtClean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ውፅኢት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ፀባን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ከም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ርግኦን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Power Geez Unicode1"/>
                          <a:ea typeface="Calibri"/>
                          <a:cs typeface="Nyala"/>
                        </a:rPr>
                        <a:t>ኣጅቦን</a:t>
                      </a:r>
                      <a:r>
                        <a:rPr lang="en-US" sz="1800" dirty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latin typeface="Power Geez Unicode1"/>
                          <a:ea typeface="Calibri"/>
                          <a:cs typeface="Nyala"/>
                        </a:rPr>
                        <a:t>ዝአምሰሉ</a:t>
                      </a:r>
                      <a:r>
                        <a:rPr lang="en-US" sz="1800" dirty="0" smtClean="0">
                          <a:latin typeface="Power Geez Unicode1"/>
                          <a:ea typeface="Calibri"/>
                          <a:cs typeface="Nyala"/>
                        </a:rPr>
                        <a:t>/</a:t>
                      </a:r>
                      <a:r>
                        <a:rPr lang="en-US" sz="1800" b="1" dirty="0" smtClean="0">
                          <a:latin typeface="Power Geez Unicode1"/>
                          <a:ea typeface="Calibri"/>
                          <a:cs typeface="Nyala"/>
                        </a:rPr>
                        <a:t>milk and milk products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6" marR="63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2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Power Geez Unicode1"/>
                          <a:ea typeface="Calibri"/>
                          <a:cs typeface="Times New Roman"/>
                        </a:rPr>
                        <a:t>8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6" marR="63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Power Geez Unicode1"/>
                          <a:ea typeface="Calibri"/>
                          <a:cs typeface="Times New Roman"/>
                        </a:rPr>
                        <a:t>ኦቸለኒ</a:t>
                      </a:r>
                      <a:r>
                        <a:rPr lang="en-US" sz="1800" dirty="0" smtClean="0">
                          <a:latin typeface="Power Geez Unicode1"/>
                          <a:ea typeface="Calibri"/>
                          <a:cs typeface="Nyala"/>
                        </a:rPr>
                        <a:t>፣ </a:t>
                      </a:r>
                      <a:r>
                        <a:rPr lang="en-US" sz="1800" dirty="0" err="1" smtClean="0">
                          <a:latin typeface="Power Geez Unicode1"/>
                          <a:ea typeface="Calibri"/>
                          <a:cs typeface="Nyala"/>
                        </a:rPr>
                        <a:t>እንጣጢዕ</a:t>
                      </a:r>
                      <a:r>
                        <a:rPr lang="en-US" sz="1800" dirty="0" smtClean="0">
                          <a:latin typeface="Power Geez Unicode1"/>
                          <a:ea typeface="Calibri"/>
                          <a:cs typeface="Nyala"/>
                        </a:rPr>
                        <a:t>/</a:t>
                      </a:r>
                      <a:r>
                        <a:rPr lang="en-US" sz="1800" b="1" dirty="0" smtClean="0">
                          <a:latin typeface="Power Geez Unicode1"/>
                          <a:ea typeface="Calibri"/>
                          <a:cs typeface="Nyala"/>
                        </a:rPr>
                        <a:t>Nuts and seeds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6" marR="63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2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Power Geez Unicode1"/>
                          <a:ea typeface="Calibri"/>
                          <a:cs typeface="Times New Roman"/>
                        </a:rPr>
                        <a:t>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6" marR="63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Calibri"/>
                          <a:ea typeface="Calibri"/>
                          <a:cs typeface="Times New Roman"/>
                        </a:rPr>
                        <a:t>ካልኦት</a:t>
                      </a:r>
                      <a:r>
                        <a:rPr lang="en-US" sz="18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aseline="0" dirty="0" err="1" smtClean="0">
                          <a:latin typeface="Calibri"/>
                          <a:ea typeface="Calibri"/>
                          <a:cs typeface="Times New Roman"/>
                        </a:rPr>
                        <a:t>ሓምለዎት</a:t>
                      </a:r>
                      <a:r>
                        <a:rPr lang="en-US" sz="18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aseline="0" dirty="0" err="1" smtClean="0">
                          <a:latin typeface="Calibri"/>
                          <a:ea typeface="Calibri"/>
                          <a:cs typeface="Times New Roman"/>
                        </a:rPr>
                        <a:t>ቆፅላመፅልታት</a:t>
                      </a:r>
                      <a:r>
                        <a:rPr lang="en-US" sz="1800" baseline="0" dirty="0" smtClean="0"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Other green leafy vegetables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6" marR="63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2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Power Geez Unicode1"/>
                          <a:ea typeface="Calibri"/>
                          <a:cs typeface="Times New Roman"/>
                        </a:rPr>
                        <a:t>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6" marR="63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Power Geez Unicode1"/>
                          <a:ea typeface="Calibri"/>
                          <a:cs typeface="Times New Roman"/>
                        </a:rPr>
                        <a:t>ካልኦት</a:t>
                      </a:r>
                      <a:r>
                        <a:rPr lang="en-US" sz="1800" baseline="0" dirty="0" smtClean="0">
                          <a:latin typeface="Power Geez Unicode1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aseline="0" dirty="0" err="1" smtClean="0">
                          <a:latin typeface="Power Geez Unicode1"/>
                          <a:ea typeface="Calibri"/>
                          <a:cs typeface="Times New Roman"/>
                        </a:rPr>
                        <a:t>ፍራምረታት</a:t>
                      </a:r>
                      <a:r>
                        <a:rPr lang="en-US" sz="1800" baseline="0" dirty="0" smtClean="0">
                          <a:latin typeface="Power Geez Unicode1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800" b="1" baseline="0" dirty="0" smtClean="0">
                          <a:latin typeface="Power Geez Unicode1"/>
                          <a:ea typeface="Calibri"/>
                          <a:cs typeface="Times New Roman"/>
                        </a:rPr>
                        <a:t>Other fruits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36" marR="63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POWERPOINT\maras07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57200"/>
            <a:ext cx="3717925" cy="5638800"/>
          </a:xfrm>
          <a:prstGeom prst="rect">
            <a:avLst/>
          </a:prstGeom>
          <a:noFill/>
        </p:spPr>
      </p:pic>
      <p:pic>
        <p:nvPicPr>
          <p:cNvPr id="11267" name="Picture 3" descr="C:\POWERPOINT\maras08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4900" y="533400"/>
            <a:ext cx="3589338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POWERPOINT\maras09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81000"/>
            <a:ext cx="3657600" cy="5867400"/>
          </a:xfrm>
          <a:prstGeom prst="rect">
            <a:avLst/>
          </a:prstGeom>
          <a:noFill/>
        </p:spPr>
      </p:pic>
      <p:pic>
        <p:nvPicPr>
          <p:cNvPr id="12291" name="Picture 3" descr="C:\POWERPOINT\maras11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6550" y="381000"/>
            <a:ext cx="3375025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POWERPOINT\maras10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884238"/>
            <a:ext cx="7924800" cy="5089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POWERPOINT\maras12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447675"/>
            <a:ext cx="66294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POWERPOINT\maras13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939800"/>
            <a:ext cx="7467600" cy="497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POWERPOINT\maras14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857250"/>
            <a:ext cx="7620000" cy="504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POWERPOINT\maras15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609600"/>
            <a:ext cx="3641725" cy="5486400"/>
          </a:xfrm>
          <a:prstGeom prst="rect">
            <a:avLst/>
          </a:prstGeom>
          <a:noFill/>
        </p:spPr>
      </p:pic>
      <p:pic>
        <p:nvPicPr>
          <p:cNvPr id="17411" name="Picture 3" descr="C:\POWERPOINT\maras16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8075" y="609600"/>
            <a:ext cx="3578225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POWERPOINT\maras17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81000"/>
            <a:ext cx="3311525" cy="5943600"/>
          </a:xfrm>
          <a:prstGeom prst="rect">
            <a:avLst/>
          </a:prstGeom>
          <a:noFill/>
        </p:spPr>
      </p:pic>
      <p:pic>
        <p:nvPicPr>
          <p:cNvPr id="18435" name="Picture 3" descr="C:\POWERPOINT\maras18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3463" y="381000"/>
            <a:ext cx="3633787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POWERPOINT\maras19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1" y="457200"/>
            <a:ext cx="6629400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838200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411162"/>
          </a:xfrm>
          <a:prstGeom prst="rect">
            <a:avLst/>
          </a:prstGeo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ህፅረት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 </a:t>
            </a:r>
            <a:r>
              <a:rPr kumimoji="0" lang="en-US" sz="3000" b="0" i="0" u="none" strike="noStrike" kern="120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ቪታሚን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 ቢ9/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Due to vitamin B9 deficiency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ጉጅለታት</a:t>
            </a:r>
            <a:r>
              <a:rPr lang="en-US" dirty="0" smtClean="0"/>
              <a:t> </a:t>
            </a:r>
            <a:r>
              <a:rPr lang="en-US" dirty="0" err="1" smtClean="0"/>
              <a:t>ምግቢ</a:t>
            </a:r>
            <a:r>
              <a:rPr lang="en-US" dirty="0" smtClean="0"/>
              <a:t>/Food groups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Image result for pictures on group of foo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066800"/>
            <a:ext cx="8382000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echno\Desktop\mezna\New folder\IMEGE\C802~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066800"/>
            <a:ext cx="8458200" cy="5486400"/>
          </a:xfrm>
          <a:prstGeom prst="rect">
            <a:avLst/>
          </a:prstGeom>
          <a:noFill/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52400" y="274638"/>
            <a:ext cx="8763000" cy="715962"/>
          </a:xfrm>
          <a:prstGeom prst="rect">
            <a:avLst/>
          </a:prstGeo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ዝወረደ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 </a:t>
            </a:r>
            <a:r>
              <a:rPr kumimoji="0" lang="en-US" sz="2500" b="0" i="0" u="none" strike="noStrike" kern="120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ክብደት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 </a:t>
            </a:r>
            <a:r>
              <a:rPr kumimoji="0" lang="en-US" sz="2500" b="0" i="0" u="none" strike="noStrike" kern="120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ናፅላ</a:t>
            </a:r>
            <a:r>
              <a:rPr kumimoji="0" lang="en-US" sz="25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 </a:t>
            </a:r>
            <a:r>
              <a:rPr kumimoji="0" lang="en-US" sz="2500" b="0" i="0" u="none" strike="noStrike" kern="1200" cap="none" spc="0" normalizeH="0" noProof="0" dirty="0" err="1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ብዋህዲ</a:t>
            </a:r>
            <a:r>
              <a:rPr kumimoji="0" lang="en-US" sz="25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 </a:t>
            </a:r>
            <a:r>
              <a:rPr kumimoji="0" lang="en-US" sz="2500" b="0" i="0" u="none" strike="noStrike" kern="1200" cap="none" spc="0" normalizeH="0" noProof="0" dirty="0" err="1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ደም</a:t>
            </a:r>
            <a:r>
              <a:rPr kumimoji="0" lang="en-US" sz="25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/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Low birth weight due to anemia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9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ኣፃዳፊ</a:t>
            </a:r>
            <a:r>
              <a:rPr lang="en-US" sz="39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</a:t>
            </a:r>
            <a:r>
              <a:rPr lang="en-US" sz="39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ህፅረት</a:t>
            </a:r>
            <a:r>
              <a:rPr lang="en-US" sz="39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</a:t>
            </a:r>
            <a:r>
              <a:rPr lang="en-US" sz="39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ምግቢ</a:t>
            </a:r>
            <a:r>
              <a:rPr lang="en-US" sz="39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/</a:t>
            </a:r>
            <a:r>
              <a:rPr lang="en-US" sz="39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Severe acute malnutrition</a:t>
            </a:r>
            <a:endParaRPr lang="en-US" sz="3900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3732" name="Date Placeholder 2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CA2BF64-E4BD-4A45-8DA1-4169DA63F181}" type="datetime6">
              <a:rPr lang="en-US" smtClean="0"/>
              <a:pPr/>
              <a:t>June 17</a:t>
            </a:fld>
            <a:endParaRPr lang="en-US" smtClean="0"/>
          </a:p>
        </p:txBody>
      </p:sp>
      <p:sp>
        <p:nvSpPr>
          <p:cNvPr id="7373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AF58D55-2BFC-4BE3-867C-1E2F56BFDF41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6" name="Date Placeholder 3"/>
          <p:cNvSpPr txBox="1">
            <a:spLocks noGrp="1"/>
          </p:cNvSpPr>
          <p:nvPr/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6C788FC-2B43-4904-A5D6-AC380B5A3FF7}" type="datetime4">
              <a:rPr lang="en-US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June 24, 2017</a:t>
            </a:fld>
            <a:endParaRPr lang="en-US" sz="1200">
              <a:solidFill>
                <a:schemeClr val="bg2">
                  <a:shade val="50000"/>
                  <a:satMod val="200000"/>
                </a:schemeClr>
              </a:solidFill>
              <a:latin typeface="+mn-lt"/>
            </a:endParaRPr>
          </a:p>
        </p:txBody>
      </p:sp>
      <p:pic>
        <p:nvPicPr>
          <p:cNvPr id="73735" name="Picture 4" descr="sickjam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447800"/>
            <a:ext cx="4572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6" name="Picture 5" descr="W027801X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1447800"/>
            <a:ext cx="4038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AMAHA KAHSAY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000" dirty="0" err="1" smtClean="0"/>
              <a:t>ሕፅረት</a:t>
            </a:r>
            <a:r>
              <a:rPr lang="en-US" sz="3000" dirty="0" smtClean="0"/>
              <a:t> </a:t>
            </a:r>
            <a:r>
              <a:rPr lang="en-US" sz="3000" dirty="0" err="1" smtClean="0"/>
              <a:t>ቪታሚን</a:t>
            </a:r>
            <a:r>
              <a:rPr lang="en-US" sz="3000" dirty="0" smtClean="0"/>
              <a:t> ኤ/</a:t>
            </a:r>
            <a:r>
              <a:rPr lang="en-US" sz="3000" dirty="0" smtClean="0">
                <a:solidFill>
                  <a:srgbClr val="1100F0"/>
                </a:solidFill>
              </a:rPr>
              <a:t>Due to vitamin A deficiency</a:t>
            </a:r>
            <a:endParaRPr lang="en-US" sz="3000" dirty="0" smtClean="0">
              <a:solidFill>
                <a:srgbClr val="1100F0"/>
              </a:solidFill>
            </a:endParaRPr>
          </a:p>
        </p:txBody>
      </p:sp>
      <p:sp>
        <p:nvSpPr>
          <p:cNvPr id="1136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136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1"/>
            <a:ext cx="8686800" cy="467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6B269-6704-4715-9514-7FA3BB2B4B5A}" type="datetime6">
              <a:rPr lang="en-US" smtClean="0"/>
              <a:pPr/>
              <a:t>June 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65EDC-6494-4D61-AA1D-989FD545BC21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AMAHA KAHSAY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000" dirty="0" err="1" smtClean="0"/>
              <a:t>ሕፅረት</a:t>
            </a:r>
            <a:r>
              <a:rPr lang="en-US" sz="3000" dirty="0" smtClean="0"/>
              <a:t> </a:t>
            </a:r>
            <a:r>
              <a:rPr lang="en-US" sz="3000" dirty="0" err="1" smtClean="0"/>
              <a:t>ቪታሚን</a:t>
            </a:r>
            <a:r>
              <a:rPr lang="en-US" sz="3000" dirty="0" smtClean="0"/>
              <a:t> ኤ/</a:t>
            </a:r>
            <a:r>
              <a:rPr lang="en-US" sz="3000" dirty="0" smtClean="0">
                <a:solidFill>
                  <a:srgbClr val="1100F0"/>
                </a:solidFill>
              </a:rPr>
              <a:t>Due to vitamin A deficiency</a:t>
            </a:r>
            <a:endParaRPr lang="en-US" sz="3000" dirty="0" smtClean="0"/>
          </a:p>
        </p:txBody>
      </p:sp>
      <p:sp>
        <p:nvSpPr>
          <p:cNvPr id="1157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157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8534400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DAF0-CE01-493F-B6AC-1DFFF85AB36C}" type="datetime6">
              <a:rPr lang="en-US" smtClean="0"/>
              <a:pPr/>
              <a:t>June 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65EDC-6494-4D61-AA1D-989FD545BC21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AMAHA KAHSAY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AMAHA K.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9C4EF2-FB67-497C-BAF6-440EC56A3FB3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86020" name="Picture 3" descr="111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90600" y="914400"/>
            <a:ext cx="5105400" cy="5211763"/>
          </a:xfrm>
        </p:spPr>
      </p:pic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2F4E3E5-744D-4201-B217-7E1D02EDEA74}" type="datetime7">
              <a:rPr lang="en-US"/>
              <a:pPr>
                <a:defRPr/>
              </a:pPr>
              <a:t>Jun-17</a:t>
            </a:fld>
            <a:endParaRPr lang="en-US"/>
          </a:p>
        </p:txBody>
      </p:sp>
      <p:pic>
        <p:nvPicPr>
          <p:cNvPr id="86022" name="Picture 5" descr="ricketsopt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914400"/>
            <a:ext cx="2408238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3000" dirty="0" smtClean="0"/>
              <a:t>Due to vitamin </a:t>
            </a:r>
            <a:r>
              <a:rPr lang="en-US" sz="3000" dirty="0" smtClean="0"/>
              <a:t>D, calcium, and phosphorus deficiency</a:t>
            </a:r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AMAHA K.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44B4B8-8BBC-4F17-B36A-A0FC2445C680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349188" name="Picture 3" descr="1309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1066800"/>
            <a:ext cx="3200400" cy="5059363"/>
          </a:xfr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5F583-EC82-4748-8FDE-3547B8F87F80}" type="datetime6">
              <a:rPr lang="en-US" smtClean="0"/>
              <a:pPr/>
              <a:t>June 17</a:t>
            </a:fld>
            <a:endParaRPr lang="en-US"/>
          </a:p>
        </p:txBody>
      </p:sp>
      <p:pic>
        <p:nvPicPr>
          <p:cNvPr id="7" name="Picture 2" descr="C:\FrontPage Webs\contents\thyroidmanager\figures20\fig20-6.JPG"/>
          <p:cNvPicPr>
            <a:picLocks noChangeAspect="1" noChangeArrowheads="1"/>
          </p:cNvPicPr>
          <p:nvPr/>
        </p:nvPicPr>
        <p:blipFill>
          <a:blip r:embed="rId3" cstate="print"/>
          <a:srcRect t="592" r="4419" b="2367"/>
          <a:stretch>
            <a:fillRect/>
          </a:stretch>
        </p:blipFill>
        <p:spPr bwMode="auto">
          <a:xfrm>
            <a:off x="3352800" y="1066800"/>
            <a:ext cx="3124200" cy="4572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8" name="Picture 2" descr="C:\FrontPage Webs\contents\thyroidmanager\figures20\fig20-10.JPG"/>
          <p:cNvPicPr>
            <a:picLocks noChangeAspect="1" noChangeArrowheads="1"/>
          </p:cNvPicPr>
          <p:nvPr/>
        </p:nvPicPr>
        <p:blipFill>
          <a:blip r:embed="rId4" cstate="print"/>
          <a:srcRect r="1773" b="897"/>
          <a:stretch>
            <a:fillRect/>
          </a:stretch>
        </p:blipFill>
        <p:spPr bwMode="auto">
          <a:xfrm>
            <a:off x="6477000" y="1066800"/>
            <a:ext cx="2514600" cy="46482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sz="3000" dirty="0" err="1" smtClean="0"/>
              <a:t>ሕፅረት</a:t>
            </a:r>
            <a:r>
              <a:rPr lang="en-US" sz="3000" dirty="0" smtClean="0"/>
              <a:t> </a:t>
            </a:r>
            <a:r>
              <a:rPr lang="en-US" sz="3000" dirty="0" err="1" smtClean="0"/>
              <a:t>ኣዮዲን</a:t>
            </a:r>
            <a:r>
              <a:rPr lang="en-US" sz="3000" dirty="0" smtClean="0"/>
              <a:t>/</a:t>
            </a:r>
            <a:r>
              <a:rPr lang="en-US" sz="3000" dirty="0" smtClean="0">
                <a:solidFill>
                  <a:srgbClr val="1100F0"/>
                </a:solidFill>
              </a:rPr>
              <a:t>Due </a:t>
            </a:r>
            <a:r>
              <a:rPr lang="en-US" sz="3000" dirty="0" smtClean="0">
                <a:solidFill>
                  <a:srgbClr val="1100F0"/>
                </a:solidFill>
              </a:rPr>
              <a:t>to </a:t>
            </a:r>
            <a:r>
              <a:rPr lang="en-US" sz="3000" dirty="0" smtClean="0">
                <a:solidFill>
                  <a:srgbClr val="1100F0"/>
                </a:solidFill>
              </a:rPr>
              <a:t>iodine </a:t>
            </a:r>
            <a:r>
              <a:rPr lang="en-US" sz="3000" dirty="0" smtClean="0">
                <a:solidFill>
                  <a:srgbClr val="1100F0"/>
                </a:solidFill>
              </a:rPr>
              <a:t>deficiency</a:t>
            </a:r>
            <a:endParaRPr lang="en-US" sz="3000" dirty="0" smtClean="0">
              <a:solidFill>
                <a:srgbClr val="110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>
                <a:solidFill>
                  <a:srgbClr val="1100F0"/>
                </a:solidFill>
              </a:rPr>
              <a:t>የ</a:t>
            </a:r>
            <a:r>
              <a:rPr lang="am-ET" dirty="0" smtClean="0">
                <a:solidFill>
                  <a:srgbClr val="1100F0"/>
                </a:solidFill>
                <a:latin typeface="Nyala"/>
              </a:rPr>
              <a:t>ቐ</a:t>
            </a:r>
            <a:r>
              <a:rPr lang="en-US" dirty="0" err="1" smtClean="0">
                <a:solidFill>
                  <a:srgbClr val="1100F0"/>
                </a:solidFill>
                <a:latin typeface="Nyala"/>
              </a:rPr>
              <a:t>ንየለይ</a:t>
            </a:r>
            <a:endParaRPr lang="en-GB" dirty="0" smtClean="0">
              <a:solidFill>
                <a:srgbClr val="1100F0"/>
              </a:solidFill>
            </a:endParaRPr>
          </a:p>
          <a:p>
            <a:pPr>
              <a:buNone/>
            </a:pPr>
            <a:r>
              <a:rPr lang="en-GB" dirty="0" smtClean="0"/>
              <a:t>Thank you !!</a:t>
            </a:r>
            <a:endParaRPr lang="en-GB" dirty="0"/>
          </a:p>
        </p:txBody>
      </p:sp>
      <p:pic>
        <p:nvPicPr>
          <p:cNvPr id="4" name="Picture 4" descr="smilebaby snud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609600"/>
            <a:ext cx="5181600" cy="505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85CF8-EF3C-4482-A2A8-1D5BFD4411A1}" type="datetime6">
              <a:rPr lang="en-US" smtClean="0"/>
              <a:pPr/>
              <a:t>June 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C958-C642-4D57-90DF-BA56821B1DE8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AMAHA KAHSAY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ጉጅለታት</a:t>
            </a:r>
            <a:r>
              <a:rPr lang="en-US" dirty="0" smtClean="0"/>
              <a:t> </a:t>
            </a:r>
            <a:r>
              <a:rPr lang="en-US" dirty="0" err="1" smtClean="0"/>
              <a:t>ምግቢ</a:t>
            </a:r>
            <a:r>
              <a:rPr lang="en-US" dirty="0" smtClean="0"/>
              <a:t>/ </a:t>
            </a:r>
            <a:r>
              <a:rPr lang="en-US" dirty="0" err="1" smtClean="0"/>
              <a:t>ምግቢ</a:t>
            </a:r>
            <a:r>
              <a:rPr lang="en-US" dirty="0" smtClean="0"/>
              <a:t>/Food groups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 descr="Image result for pictures on group of foo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66800"/>
            <a:ext cx="8610600" cy="5334000"/>
          </a:xfrm>
          <a:prstGeom prst="rect">
            <a:avLst/>
          </a:prstGeom>
          <a:noFill/>
        </p:spPr>
      </p:pic>
      <p:sp>
        <p:nvSpPr>
          <p:cNvPr id="6148" name="AutoShape 4" descr="Image result for pictures on group of food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ጉጅለታት</a:t>
            </a:r>
            <a:r>
              <a:rPr lang="en-US" dirty="0" smtClean="0"/>
              <a:t> </a:t>
            </a:r>
            <a:r>
              <a:rPr lang="en-US" dirty="0" err="1" smtClean="0"/>
              <a:t>ምግቢ</a:t>
            </a:r>
            <a:r>
              <a:rPr lang="en-US" dirty="0" smtClean="0"/>
              <a:t> </a:t>
            </a:r>
            <a:r>
              <a:rPr lang="en-US" dirty="0" err="1" smtClean="0"/>
              <a:t>ምግቢ</a:t>
            </a:r>
            <a:r>
              <a:rPr lang="en-US" dirty="0" smtClean="0"/>
              <a:t>/Food groups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170" name="AutoShape 2" descr="Image result for pictures on group of food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2" name="AutoShape 4" descr="Image result for pictures on group of food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4" name="AutoShape 6" descr="Image result for pictures on group of food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6" name="AutoShape 8" descr="Image result for pictures on group of food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8" name="Picture 10" descr="Image result for pictures on group of foo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66800"/>
            <a:ext cx="87630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ጉጅለታት</a:t>
            </a:r>
            <a:r>
              <a:rPr lang="en-US" dirty="0" smtClean="0"/>
              <a:t> </a:t>
            </a:r>
            <a:r>
              <a:rPr lang="en-US" dirty="0" err="1" smtClean="0"/>
              <a:t>ምግቢ</a:t>
            </a:r>
            <a:r>
              <a:rPr lang="en-US" dirty="0" smtClean="0"/>
              <a:t> </a:t>
            </a:r>
            <a:r>
              <a:rPr lang="en-US" dirty="0" err="1" smtClean="0"/>
              <a:t>ምግቢ</a:t>
            </a:r>
            <a:r>
              <a:rPr lang="en-US" dirty="0" smtClean="0"/>
              <a:t>/Food groups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Image result for pictures on group of foo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19200"/>
            <a:ext cx="86868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ጉጅለታት</a:t>
            </a:r>
            <a:r>
              <a:rPr lang="en-US" dirty="0" smtClean="0"/>
              <a:t> </a:t>
            </a:r>
            <a:r>
              <a:rPr lang="en-US" dirty="0" err="1" smtClean="0"/>
              <a:t>ምግቢ</a:t>
            </a:r>
            <a:r>
              <a:rPr lang="en-US" dirty="0" smtClean="0"/>
              <a:t> </a:t>
            </a:r>
            <a:r>
              <a:rPr lang="en-US" dirty="0" err="1" smtClean="0"/>
              <a:t>ምግቢ</a:t>
            </a:r>
            <a:r>
              <a:rPr lang="en-US" dirty="0" smtClean="0"/>
              <a:t>/Food groups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Image result for pictures on group of foo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95400"/>
            <a:ext cx="8534400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ጉጅለታት</a:t>
            </a:r>
            <a:r>
              <a:rPr lang="en-US" dirty="0" smtClean="0"/>
              <a:t> </a:t>
            </a:r>
            <a:r>
              <a:rPr lang="en-US" dirty="0" err="1" smtClean="0"/>
              <a:t>ምግቢ</a:t>
            </a:r>
            <a:r>
              <a:rPr lang="en-US" dirty="0" smtClean="0"/>
              <a:t> </a:t>
            </a:r>
            <a:r>
              <a:rPr lang="en-US" dirty="0" err="1" smtClean="0"/>
              <a:t>ምግቢ</a:t>
            </a:r>
            <a:r>
              <a:rPr lang="en-US" dirty="0" smtClean="0"/>
              <a:t>/Food groups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42" name="AutoShape 2" descr="Image result for pictures on group of foods"/>
          <p:cNvSpPr>
            <a:spLocks noChangeAspect="1" noChangeArrowheads="1"/>
          </p:cNvSpPr>
          <p:nvPr/>
        </p:nvSpPr>
        <p:spPr bwMode="auto">
          <a:xfrm>
            <a:off x="155575" y="-1363663"/>
            <a:ext cx="3819525" cy="2847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44" name="Picture 4" descr="Image result for pictures on group of foo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066800"/>
            <a:ext cx="8610600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ጉጅለታት</a:t>
            </a:r>
            <a:r>
              <a:rPr lang="en-US" dirty="0" smtClean="0"/>
              <a:t> </a:t>
            </a:r>
            <a:r>
              <a:rPr lang="en-US" dirty="0" err="1" smtClean="0"/>
              <a:t>ምግቢ</a:t>
            </a:r>
            <a:r>
              <a:rPr lang="en-US" dirty="0" smtClean="0"/>
              <a:t> </a:t>
            </a:r>
            <a:r>
              <a:rPr lang="en-US" dirty="0" err="1" smtClean="0"/>
              <a:t>ምግቢ</a:t>
            </a:r>
            <a:r>
              <a:rPr lang="en-US" dirty="0" smtClean="0"/>
              <a:t>/Food groups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Image result for pictures on group of foo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371600"/>
            <a:ext cx="87630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296</Words>
  <Application>Microsoft Office PowerPoint</Application>
  <PresentationFormat>On-screen Show (4:3)</PresentationFormat>
  <Paragraphs>78</Paragraphs>
  <Slides>36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Slide 1</vt:lpstr>
      <vt:lpstr>In 24 hrs, minimum foods to be consumed; at least 5 from below listed</vt:lpstr>
      <vt:lpstr>ጉጅለታት ምግቢ/Food groups  </vt:lpstr>
      <vt:lpstr>ጉጅለታት ምግቢ/ ምግቢ/Food groups </vt:lpstr>
      <vt:lpstr>ጉጅለታት ምግቢ ምግቢ/Food groups </vt:lpstr>
      <vt:lpstr>ጉጅለታት ምግቢ ምግቢ/Food groups </vt:lpstr>
      <vt:lpstr>ጉጅለታት ምግቢ ምግቢ/Food groups </vt:lpstr>
      <vt:lpstr>ጉጅለታት ምግቢ ምግቢ/Food groups </vt:lpstr>
      <vt:lpstr>ጉጅለታት ምግቢ ምግቢ/Food groups </vt:lpstr>
      <vt:lpstr>ጉጅለታት ምግቢ ምግቢ/Food groups </vt:lpstr>
      <vt:lpstr>ጉጅለታት ምግቢ ምግቢ/Food groups </vt:lpstr>
      <vt:lpstr>ጉጅለታት ምግቢ ምግቢ/Food groups </vt:lpstr>
      <vt:lpstr>Slide 13</vt:lpstr>
      <vt:lpstr>ሳዕቤን ዝተዛብዐ ኣመጋግባ/Faulty nutrition</vt:lpstr>
      <vt:lpstr>ኣደታትን ህፃናትን /Faulty nutrition … 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ኣፃዳፊ ህፅረት ምግቢ/Severe acute malnutrition</vt:lpstr>
      <vt:lpstr>ሕፅረት ቪታሚን ኤ/Due to vitamin A deficiency</vt:lpstr>
      <vt:lpstr>ሕፅረት ቪታሚን ኤ/Due to vitamin A deficiency</vt:lpstr>
      <vt:lpstr>Due to vitamin D, calcium, and phosphorus deficiency</vt:lpstr>
      <vt:lpstr>ሕፅረት ኣዮዲን/Due to iodine deficiency</vt:lpstr>
      <vt:lpstr>Slide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groups </dc:title>
  <dc:creator>techno</dc:creator>
  <cp:lastModifiedBy>techno</cp:lastModifiedBy>
  <cp:revision>16</cp:revision>
  <dcterms:created xsi:type="dcterms:W3CDTF">2017-06-13T09:29:43Z</dcterms:created>
  <dcterms:modified xsi:type="dcterms:W3CDTF">2017-06-24T12:12:55Z</dcterms:modified>
</cp:coreProperties>
</file>