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476" autoAdjust="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81600-CEB9-401F-90CE-E8CC8B24B618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099EA-2A33-4913-903F-57B22F60E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Baseline Survey-Group Discussion at village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-24</a:t>
            </a:r>
            <a:r>
              <a:rPr lang="en-US" baseline="30000" dirty="0" smtClean="0"/>
              <a:t>th</a:t>
            </a:r>
            <a:r>
              <a:rPr lang="en-US" dirty="0" smtClean="0"/>
              <a:t> May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Compost making site at village </a:t>
            </a:r>
            <a:r>
              <a:rPr lang="en-US" dirty="0" err="1" smtClean="0"/>
              <a:t>Zain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dated 30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Compost Making Training at Village </a:t>
            </a:r>
            <a:r>
              <a:rPr lang="en-US" dirty="0" err="1" smtClean="0"/>
              <a:t>Soha</a:t>
            </a:r>
            <a:r>
              <a:rPr lang="en-US" dirty="0" smtClean="0"/>
              <a:t> Beer Union Council- dated 21</a:t>
            </a:r>
            <a:r>
              <a:rPr lang="en-US" baseline="30000" dirty="0" smtClean="0"/>
              <a:t>st</a:t>
            </a:r>
            <a:r>
              <a:rPr lang="en-US" dirty="0" smtClean="0"/>
              <a:t> and 22</a:t>
            </a:r>
            <a:r>
              <a:rPr lang="en-US" baseline="30000" dirty="0" smtClean="0"/>
              <a:t>nd</a:t>
            </a:r>
            <a:r>
              <a:rPr lang="en-US" dirty="0" smtClean="0"/>
              <a:t> October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Continued-Compost Making Training / Display at Village </a:t>
            </a:r>
            <a:r>
              <a:rPr lang="en-US" dirty="0" err="1" smtClean="0"/>
              <a:t>Soha</a:t>
            </a:r>
            <a:r>
              <a:rPr lang="en-US" dirty="0" smtClean="0"/>
              <a:t> Beer Union Council- dated 21</a:t>
            </a:r>
            <a:r>
              <a:rPr lang="en-US" baseline="30000" dirty="0" smtClean="0"/>
              <a:t>st</a:t>
            </a:r>
            <a:r>
              <a:rPr lang="en-US" dirty="0" smtClean="0"/>
              <a:t> and 22</a:t>
            </a:r>
            <a:r>
              <a:rPr lang="en-US" baseline="30000" dirty="0" smtClean="0"/>
              <a:t>nd</a:t>
            </a:r>
            <a:r>
              <a:rPr lang="en-US" dirty="0" smtClean="0"/>
              <a:t> October 2016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Continued-Compost Making Training / Display at Village </a:t>
            </a:r>
            <a:r>
              <a:rPr lang="en-US" dirty="0" err="1" smtClean="0"/>
              <a:t>Soha</a:t>
            </a:r>
            <a:r>
              <a:rPr lang="en-US" dirty="0" smtClean="0"/>
              <a:t> Beer Union Council- dated 21</a:t>
            </a:r>
            <a:r>
              <a:rPr lang="en-US" baseline="30000" dirty="0" smtClean="0"/>
              <a:t>st</a:t>
            </a:r>
            <a:r>
              <a:rPr lang="en-US" dirty="0" smtClean="0"/>
              <a:t> and 22</a:t>
            </a:r>
            <a:r>
              <a:rPr lang="en-US" baseline="30000" dirty="0" smtClean="0"/>
              <a:t>nd</a:t>
            </a:r>
            <a:r>
              <a:rPr lang="en-US" dirty="0" smtClean="0"/>
              <a:t> October 2016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Awareness Session male-at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Beer Union Council – 3</a:t>
            </a:r>
            <a:r>
              <a:rPr lang="en-US" baseline="30000" dirty="0" smtClean="0"/>
              <a:t>rd</a:t>
            </a:r>
            <a:r>
              <a:rPr lang="en-US" dirty="0" smtClean="0"/>
              <a:t> June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Awareness Session Female-at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Beer Union</a:t>
            </a:r>
            <a:r>
              <a:rPr lang="en-US" baseline="0" dirty="0" smtClean="0"/>
              <a:t> Council-3</a:t>
            </a:r>
            <a:r>
              <a:rPr lang="en-US" baseline="30000" dirty="0" smtClean="0"/>
              <a:t>rd</a:t>
            </a:r>
            <a:r>
              <a:rPr lang="en-US" baseline="0" dirty="0" smtClean="0"/>
              <a:t> June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Awareness Session male at village Council Office Soha-4</a:t>
            </a:r>
            <a:r>
              <a:rPr lang="en-US" baseline="30000" dirty="0" smtClean="0"/>
              <a:t>th</a:t>
            </a:r>
            <a:r>
              <a:rPr lang="en-US" dirty="0" smtClean="0"/>
              <a:t> June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Awareness Raising Session Female at village </a:t>
            </a:r>
            <a:r>
              <a:rPr lang="en-US" dirty="0" err="1" smtClean="0"/>
              <a:t>Kacchi</a:t>
            </a:r>
            <a:r>
              <a:rPr lang="en-US" dirty="0" smtClean="0"/>
              <a:t> </a:t>
            </a:r>
            <a:r>
              <a:rPr lang="en-US" dirty="0" err="1" smtClean="0"/>
              <a:t>Khalosan</a:t>
            </a:r>
            <a:r>
              <a:rPr lang="en-US" dirty="0" smtClean="0"/>
              <a:t> dated 19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 Awareness Session Male</a:t>
            </a:r>
            <a:r>
              <a:rPr lang="en-US" baseline="0" dirty="0" smtClean="0"/>
              <a:t> at village </a:t>
            </a:r>
            <a:r>
              <a:rPr lang="en-US" baseline="0" dirty="0" err="1" smtClean="0"/>
              <a:t>Chanjiala</a:t>
            </a:r>
            <a:r>
              <a:rPr lang="en-US" baseline="0" dirty="0" smtClean="0"/>
              <a:t> cum </a:t>
            </a:r>
            <a:r>
              <a:rPr lang="en-US" baseline="0" dirty="0" err="1" smtClean="0"/>
              <a:t>Kacchi</a:t>
            </a:r>
            <a:r>
              <a:rPr lang="en-US" baseline="0" dirty="0" smtClean="0"/>
              <a:t>- dated 21</a:t>
            </a:r>
            <a:r>
              <a:rPr lang="en-US" baseline="30000" dirty="0" smtClean="0"/>
              <a:t>st</a:t>
            </a:r>
            <a:r>
              <a:rPr lang="en-US" baseline="0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Compost making Training at village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on dated 12</a:t>
            </a:r>
            <a:r>
              <a:rPr lang="en-US" baseline="30000" dirty="0" smtClean="0"/>
              <a:t>th</a:t>
            </a:r>
            <a:r>
              <a:rPr lang="en-US" dirty="0" smtClean="0"/>
              <a:t> and 13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Compost making Training at village </a:t>
            </a:r>
            <a:r>
              <a:rPr lang="en-US" dirty="0" err="1" smtClean="0"/>
              <a:t>Chinjiala</a:t>
            </a:r>
            <a:r>
              <a:rPr lang="en-US" baseline="0" dirty="0" smtClean="0"/>
              <a:t> cum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on dated 27</a:t>
            </a:r>
            <a:r>
              <a:rPr lang="en-US" baseline="30000" dirty="0" smtClean="0"/>
              <a:t>th</a:t>
            </a:r>
            <a:r>
              <a:rPr lang="en-US" dirty="0" smtClean="0"/>
              <a:t> and 28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Contnued</a:t>
            </a:r>
            <a:r>
              <a:rPr lang="en-US" dirty="0" smtClean="0"/>
              <a:t>- Compost making Training at village </a:t>
            </a:r>
            <a:r>
              <a:rPr lang="en-US" dirty="0" err="1" smtClean="0"/>
              <a:t>Chinjiala</a:t>
            </a:r>
            <a:r>
              <a:rPr lang="en-US" baseline="0" dirty="0" smtClean="0"/>
              <a:t> cum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on dated 27</a:t>
            </a:r>
            <a:r>
              <a:rPr lang="en-US" baseline="30000" dirty="0" smtClean="0"/>
              <a:t>th</a:t>
            </a:r>
            <a:r>
              <a:rPr lang="en-US" dirty="0" smtClean="0"/>
              <a:t> and 28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0DF70D-FF3F-4B39-9487-6B92CE55EE4D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5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2.jpeg"/><Relationship Id="rId5" Type="http://schemas.openxmlformats.org/officeDocument/2006/relationships/image" Target="../media/image47.jpeg"/><Relationship Id="rId10" Type="http://schemas.openxmlformats.org/officeDocument/2006/relationships/image" Target="../media/image51.jpeg"/><Relationship Id="rId4" Type="http://schemas.openxmlformats.org/officeDocument/2006/relationships/image" Target="../media/image46.jpeg"/><Relationship Id="rId9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50.jpeg"/><Relationship Id="rId5" Type="http://schemas.openxmlformats.org/officeDocument/2006/relationships/image" Target="../media/image55.jpeg"/><Relationship Id="rId10" Type="http://schemas.openxmlformats.org/officeDocument/2006/relationships/image" Target="../media/image59.jpeg"/><Relationship Id="rId4" Type="http://schemas.openxmlformats.org/officeDocument/2006/relationships/image" Target="../media/image54.jpeg"/><Relationship Id="rId9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Welcome To</a:t>
            </a:r>
            <a:br>
              <a:rPr lang="en-US" sz="4800" dirty="0" smtClean="0"/>
            </a:br>
            <a:r>
              <a:rPr lang="en-US" sz="4800" dirty="0" smtClean="0"/>
              <a:t>Organic Farming-Nutrition Sensitive Agriculture  </a:t>
            </a:r>
            <a:endParaRPr lang="en-US" sz="48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         </a:t>
            </a:r>
            <a:r>
              <a:rPr lang="en-US" sz="4000" dirty="0" smtClean="0"/>
              <a:t>Location: </a:t>
            </a:r>
          </a:p>
          <a:p>
            <a:pPr algn="ctr"/>
            <a:r>
              <a:rPr lang="en-US" sz="4000" dirty="0" err="1" smtClean="0"/>
              <a:t>Soha</a:t>
            </a:r>
            <a:r>
              <a:rPr lang="en-US" sz="4000" dirty="0" smtClean="0"/>
              <a:t>, </a:t>
            </a:r>
            <a:r>
              <a:rPr lang="en-US" sz="4000" dirty="0" err="1" smtClean="0"/>
              <a:t>Kacchi</a:t>
            </a:r>
            <a:r>
              <a:rPr lang="en-US" sz="4000" dirty="0" smtClean="0"/>
              <a:t> Beer Union Council District </a:t>
            </a:r>
            <a:r>
              <a:rPr lang="en-US" sz="4000" dirty="0" err="1" smtClean="0"/>
              <a:t>Haripur</a:t>
            </a: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Field Photos-Kachi\Photos-1\IMG0094A.jpg"/>
          <p:cNvPicPr/>
          <p:nvPr/>
        </p:nvPicPr>
        <p:blipFill>
          <a:blip r:embed="rId3">
            <a:lum bright="35000" contrast="17000"/>
          </a:blip>
          <a:srcRect/>
          <a:stretch>
            <a:fillRect/>
          </a:stretch>
        </p:blipFill>
        <p:spPr bwMode="auto">
          <a:xfrm>
            <a:off x="1775501" y="1787055"/>
            <a:ext cx="5592997" cy="328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M-Elahi-1\pics\IMG_20160712_103129.jpg"/>
          <p:cNvPicPr/>
          <p:nvPr/>
        </p:nvPicPr>
        <p:blipFill>
          <a:blip r:embed="rId3" cstate="print">
            <a:lum bright="25000" contrast="23000"/>
          </a:blip>
          <a:srcRect/>
          <a:stretch>
            <a:fillRect/>
          </a:stretch>
        </p:blipFill>
        <p:spPr bwMode="auto">
          <a:xfrm>
            <a:off x="609600" y="838200"/>
            <a:ext cx="2447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Training Session-Welcome address &amp; Introduction of MAAN Project at village Sar Kachi Beer UC dated 12th July 2016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3" descr="D:\M-Elahi-1\pics\IMG_20160712_103426.jpg"/>
          <p:cNvPicPr/>
          <p:nvPr/>
        </p:nvPicPr>
        <p:blipFill>
          <a:blip r:embed="rId4" cstate="print">
            <a:lum bright="20000" contrast="15000"/>
          </a:blip>
          <a:srcRect/>
          <a:stretch>
            <a:fillRect/>
          </a:stretch>
        </p:blipFill>
        <p:spPr bwMode="auto">
          <a:xfrm>
            <a:off x="35052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M-Elahi-1\pics\IMG_20160712_103605.jpg"/>
          <p:cNvPicPr/>
          <p:nvPr/>
        </p:nvPicPr>
        <p:blipFill>
          <a:blip r:embed="rId5" cstate="print">
            <a:lum bright="21000" contrast="17000"/>
          </a:blip>
          <a:srcRect/>
          <a:stretch>
            <a:fillRect/>
          </a:stretch>
        </p:blipFill>
        <p:spPr bwMode="auto">
          <a:xfrm>
            <a:off x="63246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M-Elahi-1\pics\IMG_20160712_100756.jpg"/>
          <p:cNvPicPr/>
          <p:nvPr/>
        </p:nvPicPr>
        <p:blipFill>
          <a:blip r:embed="rId6" cstate="print">
            <a:lum bright="20000" contrast="15000"/>
          </a:blip>
          <a:srcRect/>
          <a:stretch>
            <a:fillRect/>
          </a:stretch>
        </p:blipFill>
        <p:spPr bwMode="auto">
          <a:xfrm>
            <a:off x="6096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INDIGOROSE\Desktop\Received image\20160719_111804.jpg"/>
          <p:cNvPicPr/>
          <p:nvPr/>
        </p:nvPicPr>
        <p:blipFill>
          <a:blip r:embed="rId7" cstate="print">
            <a:lum bright="11000" contrast="10000"/>
          </a:blip>
          <a:srcRect/>
          <a:stretch>
            <a:fillRect/>
          </a:stretch>
        </p:blipFill>
        <p:spPr bwMode="auto">
          <a:xfrm>
            <a:off x="3505200" y="2819400"/>
            <a:ext cx="24860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:\Field Photos-Kachi\Received image\20160719_111927.jpg"/>
          <p:cNvPicPr/>
          <p:nvPr/>
        </p:nvPicPr>
        <p:blipFill>
          <a:blip r:embed="rId8" cstate="print">
            <a:lum bright="34000" contrast="20000"/>
          </a:blip>
          <a:srcRect/>
          <a:stretch>
            <a:fillRect/>
          </a:stretch>
        </p:blipFill>
        <p:spPr bwMode="auto">
          <a:xfrm>
            <a:off x="6400800" y="2819400"/>
            <a:ext cx="243268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M-Elahi-1\pics\IMG_20160712_100350.jpg"/>
          <p:cNvPicPr/>
          <p:nvPr/>
        </p:nvPicPr>
        <p:blipFill>
          <a:blip r:embed="rId9" cstate="print">
            <a:lum bright="20000" contrast="20000"/>
          </a:blip>
          <a:srcRect/>
          <a:stretch>
            <a:fillRect/>
          </a:stretch>
        </p:blipFill>
        <p:spPr bwMode="auto">
          <a:xfrm>
            <a:off x="6096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INDIGOROSE\Desktop\Received image\20160719_112108.jpg"/>
          <p:cNvPicPr/>
          <p:nvPr/>
        </p:nvPicPr>
        <p:blipFill>
          <a:blip r:embed="rId10" cstate="print">
            <a:lum bright="15000" contrast="12000"/>
          </a:blip>
          <a:srcRect/>
          <a:stretch>
            <a:fillRect/>
          </a:stretch>
        </p:blipFill>
        <p:spPr bwMode="auto">
          <a:xfrm>
            <a:off x="3581400" y="4800600"/>
            <a:ext cx="24161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INDIGOROSE\Desktop\Compost site Zaini Kachi\IMG_20160712_112029.jpg"/>
          <p:cNvPicPr/>
          <p:nvPr/>
        </p:nvPicPr>
        <p:blipFill>
          <a:blip r:embed="rId11" cstate="print">
            <a:lum bright="30000" contrast="19000"/>
          </a:blip>
          <a:srcRect/>
          <a:stretch>
            <a:fillRect/>
          </a:stretch>
        </p:blipFill>
        <p:spPr bwMode="auto">
          <a:xfrm>
            <a:off x="64008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:\Chanjiala Pics\DSCN3599.JPG"/>
          <p:cNvPicPr/>
          <p:nvPr/>
        </p:nvPicPr>
        <p:blipFill>
          <a:blip r:embed="rId3" cstate="print">
            <a:lum bright="50000" contrast="46000"/>
          </a:blip>
          <a:srcRect/>
          <a:stretch>
            <a:fillRect/>
          </a:stretch>
        </p:blipFill>
        <p:spPr bwMode="auto">
          <a:xfrm>
            <a:off x="4572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G:\Photo0597.jpg"/>
          <p:cNvPicPr/>
          <p:nvPr/>
        </p:nvPicPr>
        <p:blipFill>
          <a:blip r:embed="rId4" cstate="print">
            <a:lum bright="20000" contrast="17000"/>
          </a:blip>
          <a:srcRect/>
          <a:stretch>
            <a:fillRect/>
          </a:stretch>
        </p:blipFill>
        <p:spPr bwMode="auto">
          <a:xfrm>
            <a:off x="32766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:\Chanjiala Pics\DSCN3604.JPG"/>
          <p:cNvPicPr/>
          <p:nvPr/>
        </p:nvPicPr>
        <p:blipFill>
          <a:blip r:embed="rId5" cstate="print">
            <a:lum bright="40000" contrast="37000"/>
          </a:blip>
          <a:srcRect/>
          <a:stretch>
            <a:fillRect/>
          </a:stretch>
        </p:blipFill>
        <p:spPr bwMode="auto">
          <a:xfrm>
            <a:off x="62484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:\Chanjiala Pics\DSCN3602.JPG"/>
          <p:cNvPicPr/>
          <p:nvPr/>
        </p:nvPicPr>
        <p:blipFill>
          <a:blip r:embed="rId6" cstate="print">
            <a:lum bright="39000" contrast="38000"/>
          </a:blip>
          <a:srcRect/>
          <a:stretch>
            <a:fillRect/>
          </a:stretch>
        </p:blipFill>
        <p:spPr bwMode="auto">
          <a:xfrm>
            <a:off x="4572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:\Chanjiala Pics\DSCN3607.JPG"/>
          <p:cNvPicPr/>
          <p:nvPr/>
        </p:nvPicPr>
        <p:blipFill>
          <a:blip r:embed="rId7" cstate="print">
            <a:lum bright="38000" contrast="35000"/>
          </a:blip>
          <a:srcRect/>
          <a:stretch>
            <a:fillRect/>
          </a:stretch>
        </p:blipFill>
        <p:spPr bwMode="auto">
          <a:xfrm>
            <a:off x="32766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:\Chanjiala Pics\DSCN3608.JPG"/>
          <p:cNvPicPr/>
          <p:nvPr/>
        </p:nvPicPr>
        <p:blipFill>
          <a:blip r:embed="rId8" cstate="print">
            <a:lum bright="50000" contrast="48000"/>
          </a:blip>
          <a:srcRect/>
          <a:stretch>
            <a:fillRect/>
          </a:stretch>
        </p:blipFill>
        <p:spPr bwMode="auto">
          <a:xfrm>
            <a:off x="62484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:\Chanjiala Pics\DSCN3611.JPG"/>
          <p:cNvPicPr/>
          <p:nvPr/>
        </p:nvPicPr>
        <p:blipFill>
          <a:blip r:embed="rId9" cstate="print">
            <a:lum bright="30000" contrast="30000"/>
          </a:blip>
          <a:srcRect/>
          <a:stretch>
            <a:fillRect/>
          </a:stretch>
        </p:blipFill>
        <p:spPr bwMode="auto">
          <a:xfrm>
            <a:off x="4572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:\Chanjiala Pics\DSCN3612.JPG"/>
          <p:cNvPicPr/>
          <p:nvPr/>
        </p:nvPicPr>
        <p:blipFill>
          <a:blip r:embed="rId10" cstate="print">
            <a:lum bright="43000" contrast="43000"/>
          </a:blip>
          <a:srcRect/>
          <a:stretch>
            <a:fillRect/>
          </a:stretch>
        </p:blipFill>
        <p:spPr bwMode="auto">
          <a:xfrm>
            <a:off x="3276600" y="4876800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:\Photo0602.jpg"/>
          <p:cNvPicPr/>
          <p:nvPr/>
        </p:nvPicPr>
        <p:blipFill>
          <a:blip r:embed="rId11" cstate="print">
            <a:lum bright="20000" contrast="18000"/>
          </a:blip>
          <a:srcRect/>
          <a:stretch>
            <a:fillRect/>
          </a:stretch>
        </p:blipFill>
        <p:spPr bwMode="auto">
          <a:xfrm>
            <a:off x="6248400" y="4800600"/>
            <a:ext cx="24384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M-Elahi-1\pics\IMG_20160712_1255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971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Field Photos-Kachi\Photos-ch\IMG0128A.jpg"/>
          <p:cNvPicPr/>
          <p:nvPr/>
        </p:nvPicPr>
        <p:blipFill>
          <a:blip r:embed="rId4">
            <a:lum bright="20000" contrast="15000"/>
          </a:blip>
          <a:srcRect/>
          <a:stretch>
            <a:fillRect/>
          </a:stretch>
        </p:blipFill>
        <p:spPr bwMode="auto">
          <a:xfrm>
            <a:off x="6400800" y="2971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Field Photos-Kachi\Photos-ch\IMG0119A.jpg"/>
          <p:cNvPicPr/>
          <p:nvPr/>
        </p:nvPicPr>
        <p:blipFill>
          <a:blip r:embed="rId5">
            <a:lum bright="40000" contrast="40000"/>
          </a:blip>
          <a:srcRect/>
          <a:stretch>
            <a:fillRect/>
          </a:stretch>
        </p:blipFill>
        <p:spPr bwMode="auto">
          <a:xfrm>
            <a:off x="8382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Field Photos-Kachi\Photos-ch\IMG0126A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914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M-Elahi-1\pics\IMG_20160712_12542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7600" y="2971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:\Chanjiala Pics\DSCN3615.JPG"/>
          <p:cNvPicPr/>
          <p:nvPr/>
        </p:nvPicPr>
        <p:blipFill>
          <a:blip r:embed="rId8" cstate="print">
            <a:lum bright="35000" contrast="37000"/>
          </a:blip>
          <a:srcRect/>
          <a:stretch>
            <a:fillRect/>
          </a:stretch>
        </p:blipFill>
        <p:spPr bwMode="auto">
          <a:xfrm>
            <a:off x="3505200" y="914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:\Chanjiala Pics\DSCN3610.JPG"/>
          <p:cNvPicPr/>
          <p:nvPr/>
        </p:nvPicPr>
        <p:blipFill>
          <a:blip r:embed="rId9" cstate="print">
            <a:lum bright="46000" contrast="33000"/>
          </a:blip>
          <a:srcRect/>
          <a:stretch>
            <a:fillRect/>
          </a:stretch>
        </p:blipFill>
        <p:spPr bwMode="auto">
          <a:xfrm>
            <a:off x="838200" y="4876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INDIGOROSE\Desktop\Compost site Zaini Kachi\IMG_20160712_112029.jpg"/>
          <p:cNvPicPr/>
          <p:nvPr/>
        </p:nvPicPr>
        <p:blipFill>
          <a:blip r:embed="rId3" cstate="print">
            <a:lum bright="30000" contrast="19000"/>
          </a:blip>
          <a:srcRect/>
          <a:stretch>
            <a:fillRect/>
          </a:stretch>
        </p:blipFill>
        <p:spPr bwMode="auto">
          <a:xfrm>
            <a:off x="9906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Field Photos-Kachi\Photos-ch\IMG0143A.jpg"/>
          <p:cNvPicPr/>
          <p:nvPr/>
        </p:nvPicPr>
        <p:blipFill>
          <a:blip r:embed="rId4">
            <a:lum bright="30000" contrast="24000"/>
          </a:blip>
          <a:srcRect/>
          <a:stretch>
            <a:fillRect/>
          </a:stretch>
        </p:blipFill>
        <p:spPr bwMode="auto">
          <a:xfrm>
            <a:off x="5715000" y="914400"/>
            <a:ext cx="24669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M-Elahi-1\pics\Photos\IMG0185A.jpg"/>
          <p:cNvPicPr/>
          <p:nvPr/>
        </p:nvPicPr>
        <p:blipFill>
          <a:blip r:embed="rId5">
            <a:lum bright="30000" contrast="30000"/>
          </a:blip>
          <a:srcRect/>
          <a:stretch>
            <a:fillRect/>
          </a:stretch>
        </p:blipFill>
        <p:spPr bwMode="auto">
          <a:xfrm>
            <a:off x="914400" y="3733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Photos\IMG0328A.jpg"/>
          <p:cNvPicPr/>
          <p:nvPr/>
        </p:nvPicPr>
        <p:blipFill>
          <a:blip r:embed="rId6">
            <a:lum bright="31000" contrast="7000"/>
          </a:blip>
          <a:srcRect/>
          <a:stretch>
            <a:fillRect/>
          </a:stretch>
        </p:blipFill>
        <p:spPr bwMode="auto">
          <a:xfrm>
            <a:off x="5791200" y="3733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Photos\IMG0257A.jpg"/>
          <p:cNvPicPr/>
          <p:nvPr/>
        </p:nvPicPr>
        <p:blipFill>
          <a:blip r:embed="rId3">
            <a:lum bright="43000" contrast="18000"/>
          </a:blip>
          <a:srcRect/>
          <a:stretch>
            <a:fillRect/>
          </a:stretch>
        </p:blipFill>
        <p:spPr bwMode="auto">
          <a:xfrm>
            <a:off x="4572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Photos\IMG0265A.jpg"/>
          <p:cNvPicPr/>
          <p:nvPr/>
        </p:nvPicPr>
        <p:blipFill>
          <a:blip r:embed="rId4">
            <a:lum bright="31000" contrast="21000"/>
          </a:blip>
          <a:srcRect/>
          <a:stretch>
            <a:fillRect/>
          </a:stretch>
        </p:blipFill>
        <p:spPr bwMode="auto">
          <a:xfrm>
            <a:off x="33528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Photos\IMG0258A.jpg"/>
          <p:cNvPicPr/>
          <p:nvPr/>
        </p:nvPicPr>
        <p:blipFill>
          <a:blip r:embed="rId5">
            <a:lum bright="25000" contrast="10000"/>
          </a:blip>
          <a:srcRect/>
          <a:stretch>
            <a:fillRect/>
          </a:stretch>
        </p:blipFill>
        <p:spPr bwMode="auto">
          <a:xfrm>
            <a:off x="63246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Photos\IMG0263A.jpg"/>
          <p:cNvPicPr/>
          <p:nvPr/>
        </p:nvPicPr>
        <p:blipFill>
          <a:blip r:embed="rId6">
            <a:lum bright="41000" contrast="16000"/>
          </a:blip>
          <a:srcRect/>
          <a:stretch>
            <a:fillRect/>
          </a:stretch>
        </p:blipFill>
        <p:spPr bwMode="auto">
          <a:xfrm>
            <a:off x="457200" y="2743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Photos\IMG0262A.jpg"/>
          <p:cNvPicPr/>
          <p:nvPr/>
        </p:nvPicPr>
        <p:blipFill>
          <a:blip r:embed="rId7">
            <a:lum bright="32000" contrast="8000"/>
          </a:blip>
          <a:srcRect/>
          <a:stretch>
            <a:fillRect/>
          </a:stretch>
        </p:blipFill>
        <p:spPr bwMode="auto">
          <a:xfrm>
            <a:off x="3352800" y="2743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Photos\IMG0266A.jpg"/>
          <p:cNvPicPr/>
          <p:nvPr/>
        </p:nvPicPr>
        <p:blipFill>
          <a:blip r:embed="rId8">
            <a:lum bright="27000" contrast="19000"/>
          </a:blip>
          <a:srcRect/>
          <a:stretch>
            <a:fillRect/>
          </a:stretch>
        </p:blipFill>
        <p:spPr bwMode="auto">
          <a:xfrm>
            <a:off x="6324600" y="2743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Documents and Settings\MEHMOOD ELLAHI\Desktop\Photos\IMG0254A.jpg"/>
          <p:cNvPicPr/>
          <p:nvPr/>
        </p:nvPicPr>
        <p:blipFill>
          <a:blip r:embed="rId9">
            <a:lum bright="20000"/>
          </a:blip>
          <a:srcRect/>
          <a:stretch>
            <a:fillRect/>
          </a:stretch>
        </p:blipFill>
        <p:spPr bwMode="auto">
          <a:xfrm>
            <a:off x="4572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 and Settings\MEHMOOD ELLAHI\Desktop\Photos\IMG0255A.jpg"/>
          <p:cNvPicPr/>
          <p:nvPr/>
        </p:nvPicPr>
        <p:blipFill>
          <a:blip r:embed="rId10">
            <a:lum bright="30000" contrast="19000"/>
          </a:blip>
          <a:srcRect/>
          <a:stretch>
            <a:fillRect/>
          </a:stretch>
        </p:blipFill>
        <p:spPr bwMode="auto">
          <a:xfrm>
            <a:off x="33528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:\Documents and Settings\MEHMOOD ELLAHI\Desktop\Photos\IMG0261A.jpg"/>
          <p:cNvPicPr/>
          <p:nvPr/>
        </p:nvPicPr>
        <p:blipFill>
          <a:blip r:embed="rId11">
            <a:lum bright="25000" contrast="21000"/>
          </a:blip>
          <a:srcRect/>
          <a:stretch>
            <a:fillRect/>
          </a:stretch>
        </p:blipFill>
        <p:spPr bwMode="auto">
          <a:xfrm>
            <a:off x="63246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Photos\IMG0278A.jpg"/>
          <p:cNvPicPr/>
          <p:nvPr/>
        </p:nvPicPr>
        <p:blipFill>
          <a:blip r:embed="rId3">
            <a:lum bright="20000" contrast="4000"/>
          </a:blip>
          <a:srcRect/>
          <a:stretch>
            <a:fillRect/>
          </a:stretch>
        </p:blipFill>
        <p:spPr bwMode="auto">
          <a:xfrm>
            <a:off x="762000" y="2667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Photos\IMG0338A.jpg"/>
          <p:cNvPicPr/>
          <p:nvPr/>
        </p:nvPicPr>
        <p:blipFill>
          <a:blip r:embed="rId4">
            <a:lum bright="20000" contrast="3000"/>
          </a:blip>
          <a:srcRect/>
          <a:stretch>
            <a:fillRect/>
          </a:stretch>
        </p:blipFill>
        <p:spPr bwMode="auto">
          <a:xfrm>
            <a:off x="3581400" y="685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Photos\IMG0340A.jpg"/>
          <p:cNvPicPr/>
          <p:nvPr/>
        </p:nvPicPr>
        <p:blipFill>
          <a:blip r:embed="rId5">
            <a:lum bright="23000"/>
          </a:blip>
          <a:srcRect/>
          <a:stretch>
            <a:fillRect/>
          </a:stretch>
        </p:blipFill>
        <p:spPr bwMode="auto">
          <a:xfrm>
            <a:off x="6477000" y="685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Photos\IMG0339A.jpg"/>
          <p:cNvPicPr/>
          <p:nvPr/>
        </p:nvPicPr>
        <p:blipFill>
          <a:blip r:embed="rId6">
            <a:lum bright="19000"/>
          </a:blip>
          <a:srcRect/>
          <a:stretch>
            <a:fillRect/>
          </a:stretch>
        </p:blipFill>
        <p:spPr bwMode="auto">
          <a:xfrm>
            <a:off x="7620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Photos\IMG0328A.jpg"/>
          <p:cNvPicPr/>
          <p:nvPr/>
        </p:nvPicPr>
        <p:blipFill>
          <a:blip r:embed="rId7">
            <a:lum bright="31000" contrast="7000"/>
          </a:blip>
          <a:srcRect/>
          <a:stretch>
            <a:fillRect/>
          </a:stretch>
        </p:blipFill>
        <p:spPr bwMode="auto">
          <a:xfrm>
            <a:off x="3581400" y="2743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Photos\IMG0323A.jpg"/>
          <p:cNvPicPr/>
          <p:nvPr/>
        </p:nvPicPr>
        <p:blipFill>
          <a:blip r:embed="rId8">
            <a:lum bright="35000" contrast="18000"/>
          </a:blip>
          <a:srcRect/>
          <a:stretch>
            <a:fillRect/>
          </a:stretch>
        </p:blipFill>
        <p:spPr bwMode="auto">
          <a:xfrm>
            <a:off x="6477000" y="2667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Documents and Settings\MEHMOOD ELLAHI\Desktop\Photos\IMG0314A.jpg"/>
          <p:cNvPicPr/>
          <p:nvPr/>
        </p:nvPicPr>
        <p:blipFill>
          <a:blip r:embed="rId9">
            <a:lum bright="13000" contrast="8000"/>
          </a:blip>
          <a:srcRect/>
          <a:stretch>
            <a:fillRect/>
          </a:stretch>
        </p:blipFill>
        <p:spPr bwMode="auto">
          <a:xfrm>
            <a:off x="685800" y="4724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 and Settings\MEHMOOD ELLAHI\Desktop\Photos\IMG0311A.jpg"/>
          <p:cNvPicPr/>
          <p:nvPr/>
        </p:nvPicPr>
        <p:blipFill>
          <a:blip r:embed="rId10">
            <a:lum bright="15000" contrast="1000"/>
          </a:blip>
          <a:srcRect/>
          <a:stretch>
            <a:fillRect/>
          </a:stretch>
        </p:blipFill>
        <p:spPr bwMode="auto">
          <a:xfrm>
            <a:off x="3581400" y="4724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:\Documents and Settings\MEHMOOD ELLAHI\Desktop\Photos\IMG0308A.jpg"/>
          <p:cNvPicPr/>
          <p:nvPr/>
        </p:nvPicPr>
        <p:blipFill>
          <a:blip r:embed="rId11">
            <a:lum bright="30000" contrast="1000"/>
          </a:blip>
          <a:srcRect/>
          <a:stretch>
            <a:fillRect/>
          </a:stretch>
        </p:blipFill>
        <p:spPr bwMode="auto">
          <a:xfrm>
            <a:off x="6400800" y="4724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Photos\IMG0309A.jpg"/>
          <p:cNvPicPr/>
          <p:nvPr/>
        </p:nvPicPr>
        <p:blipFill>
          <a:blip r:embed="rId3">
            <a:lum bright="35000" contrast="5000"/>
          </a:blip>
          <a:srcRect/>
          <a:stretch>
            <a:fillRect/>
          </a:stretch>
        </p:blipFill>
        <p:spPr bwMode="auto">
          <a:xfrm>
            <a:off x="8382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Photos\IMG0295A.jpg"/>
          <p:cNvPicPr/>
          <p:nvPr/>
        </p:nvPicPr>
        <p:blipFill>
          <a:blip r:embed="rId4">
            <a:lum bright="5000" contrast="4000"/>
          </a:blip>
          <a:srcRect/>
          <a:stretch>
            <a:fillRect/>
          </a:stretch>
        </p:blipFill>
        <p:spPr bwMode="auto">
          <a:xfrm>
            <a:off x="36576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Photos\IMG0310A.jpg"/>
          <p:cNvPicPr/>
          <p:nvPr/>
        </p:nvPicPr>
        <p:blipFill>
          <a:blip r:embed="rId5">
            <a:lum bright="10000"/>
          </a:blip>
          <a:srcRect/>
          <a:stretch>
            <a:fillRect/>
          </a:stretch>
        </p:blipFill>
        <p:spPr bwMode="auto">
          <a:xfrm>
            <a:off x="64008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Documents and Settings\MEHMOOD ELLAHI\Desktop\Photos\IMG0286A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76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 and Settings\MEHMOOD ELLAHI\Desktop\Photos\IMG0288A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00800" y="2743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:\Documents and Settings\MEHMOOD ELLAHI\Desktop\Photos\IMG0296A.jpg"/>
          <p:cNvPicPr/>
          <p:nvPr/>
        </p:nvPicPr>
        <p:blipFill>
          <a:blip r:embed="rId8">
            <a:lum bright="-9000" contrast="13000"/>
          </a:blip>
          <a:srcRect/>
          <a:stretch>
            <a:fillRect/>
          </a:stretch>
        </p:blipFill>
        <p:spPr bwMode="auto">
          <a:xfrm>
            <a:off x="64008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:\Documents and Settings\MEHMOOD ELLAHI\Desktop\Photos\IMG0308A.jpg"/>
          <p:cNvPicPr/>
          <p:nvPr/>
        </p:nvPicPr>
        <p:blipFill>
          <a:blip r:embed="rId9">
            <a:lum bright="30000" contrast="1000"/>
          </a:blip>
          <a:srcRect/>
          <a:stretch>
            <a:fillRect/>
          </a:stretch>
        </p:blipFill>
        <p:spPr bwMode="auto">
          <a:xfrm>
            <a:off x="8382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:\Documents and Settings\MEHMOOD ELLAHI\Desktop\Photos\IMG0312A.jp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382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E:\Documents and Settings\MEHMOOD ELLAHI\Desktop\Photos\IMG0314A.jpg"/>
          <p:cNvPicPr/>
          <p:nvPr/>
        </p:nvPicPr>
        <p:blipFill>
          <a:blip r:embed="rId11">
            <a:lum bright="13000" contrast="8000"/>
          </a:blip>
          <a:srcRect/>
          <a:stretch>
            <a:fillRect/>
          </a:stretch>
        </p:blipFill>
        <p:spPr bwMode="auto">
          <a:xfrm>
            <a:off x="36576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Expected Main 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362200"/>
            <a:ext cx="7010400" cy="37338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A- Promoted healthy / rich food crops with low </a:t>
            </a:r>
            <a:r>
              <a:rPr lang="en-US" dirty="0" smtClean="0"/>
              <a:t>external </a:t>
            </a:r>
            <a:r>
              <a:rPr lang="en-US" dirty="0" smtClean="0"/>
              <a:t>input </a:t>
            </a:r>
            <a:endParaRPr lang="en-US" dirty="0" smtClean="0"/>
          </a:p>
          <a:p>
            <a:pPr algn="l"/>
            <a:r>
              <a:rPr lang="en-US" dirty="0" smtClean="0"/>
              <a:t> </a:t>
            </a:r>
            <a:r>
              <a:rPr lang="en-US" dirty="0" smtClean="0"/>
              <a:t>    </a:t>
            </a:r>
            <a:r>
              <a:rPr lang="en-US" dirty="0" smtClean="0"/>
              <a:t>farming </a:t>
            </a:r>
            <a:r>
              <a:rPr lang="en-US" dirty="0" smtClean="0"/>
              <a:t>practices to overcome </a:t>
            </a:r>
            <a:r>
              <a:rPr lang="en-US" dirty="0" smtClean="0"/>
              <a:t>malnutrition </a:t>
            </a:r>
            <a:r>
              <a:rPr lang="en-US" dirty="0" smtClean="0"/>
              <a:t>and 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 </a:t>
            </a:r>
            <a:r>
              <a:rPr lang="en-US" dirty="0" smtClean="0"/>
              <a:t>    </a:t>
            </a:r>
            <a:r>
              <a:rPr lang="en-US" dirty="0" smtClean="0"/>
              <a:t>micronutrients </a:t>
            </a:r>
            <a:r>
              <a:rPr lang="en-US" dirty="0" smtClean="0"/>
              <a:t>deficiencies and </a:t>
            </a:r>
            <a:r>
              <a:rPr lang="en-US" dirty="0" smtClean="0"/>
              <a:t>ensure </a:t>
            </a:r>
            <a:r>
              <a:rPr lang="en-US" dirty="0" smtClean="0"/>
              <a:t>healthy environment </a:t>
            </a:r>
            <a:endParaRPr lang="en-US" dirty="0" smtClean="0"/>
          </a:p>
          <a:p>
            <a:pPr algn="l"/>
            <a:r>
              <a:rPr lang="en-US" dirty="0" smtClean="0"/>
              <a:t> </a:t>
            </a:r>
            <a:r>
              <a:rPr lang="en-US" dirty="0" smtClean="0"/>
              <a:t>    </a:t>
            </a:r>
            <a:r>
              <a:rPr lang="en-US" dirty="0" smtClean="0"/>
              <a:t>for </a:t>
            </a:r>
            <a:r>
              <a:rPr lang="en-US" dirty="0" smtClean="0"/>
              <a:t>agriculture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B-Promoted Organic Farming System with self </a:t>
            </a:r>
            <a:r>
              <a:rPr lang="en-US" dirty="0" smtClean="0"/>
              <a:t>operating farmers  </a:t>
            </a:r>
          </a:p>
          <a:p>
            <a:pPr algn="l"/>
            <a:r>
              <a:rPr lang="en-US" dirty="0" smtClean="0"/>
              <a:t>    and </a:t>
            </a:r>
            <a:r>
              <a:rPr lang="en-US" dirty="0" smtClean="0"/>
              <a:t>up-scaling through Farm Services Center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C-Increased scope of biological nourishment in crop nutrition</a:t>
            </a:r>
          </a:p>
          <a:p>
            <a:pPr algn="l"/>
            <a:r>
              <a:rPr lang="en-US" dirty="0" smtClean="0"/>
              <a:t>    through leguminous  crops, green manures, composts of </a:t>
            </a:r>
          </a:p>
          <a:p>
            <a:pPr algn="l"/>
            <a:r>
              <a:rPr lang="en-US" dirty="0" smtClean="0"/>
              <a:t>    extraneous organic materials, FYM and chicken manure, </a:t>
            </a:r>
          </a:p>
          <a:p>
            <a:pPr algn="l"/>
            <a:r>
              <a:rPr lang="en-US" dirty="0" smtClean="0"/>
              <a:t>    urban waste, slaughter house byproducts , sugar mill </a:t>
            </a:r>
            <a:r>
              <a:rPr lang="en-US" dirty="0" smtClean="0"/>
              <a:t>pressed </a:t>
            </a:r>
            <a:r>
              <a:rPr lang="en-US" dirty="0" smtClean="0"/>
              <a:t>mud. </a:t>
            </a:r>
            <a:endParaRPr lang="en-US" dirty="0" smtClean="0"/>
          </a:p>
          <a:p>
            <a:pPr algn="l"/>
            <a:r>
              <a:rPr lang="en-US" dirty="0" smtClean="0"/>
              <a:t> </a:t>
            </a:r>
            <a:r>
              <a:rPr lang="en-US" dirty="0" smtClean="0"/>
              <a:t>   e</a:t>
            </a:r>
            <a:r>
              <a:rPr lang="en-US" dirty="0" smtClean="0"/>
              <a:t>tc</a:t>
            </a:r>
            <a:r>
              <a:rPr lang="en-US" dirty="0" smtClean="0"/>
              <a:t>.    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851648" cy="914400"/>
          </a:xfrm>
        </p:spPr>
        <p:txBody>
          <a:bodyPr/>
          <a:lstStyle/>
          <a:p>
            <a:pPr algn="ctr"/>
            <a:r>
              <a:rPr lang="en-US" dirty="0" smtClean="0"/>
              <a:t>Activities Completed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8077200" cy="4267200"/>
          </a:xfrm>
        </p:spPr>
        <p:txBody>
          <a:bodyPr>
            <a:normAutofit lnSpcReduction="10000"/>
          </a:bodyPr>
          <a:lstStyle/>
          <a:p>
            <a:pPr marL="514350" indent="-514350" algn="l"/>
            <a:r>
              <a:rPr lang="en-US" dirty="0" smtClean="0"/>
              <a:t>1-Inception Phase:</a:t>
            </a:r>
          </a:p>
          <a:p>
            <a:pPr marL="514350" indent="-514350" algn="l"/>
            <a:r>
              <a:rPr lang="en-US" dirty="0" smtClean="0"/>
              <a:t>  -Baseline Survey………………………………………….Rs:   5,000</a:t>
            </a:r>
          </a:p>
          <a:p>
            <a:pPr marL="514350" indent="-514350" algn="l"/>
            <a:r>
              <a:rPr lang="en-US" dirty="0" smtClean="0"/>
              <a:t>  -Awareness raising sessions with farmers     </a:t>
            </a:r>
          </a:p>
          <a:p>
            <a:pPr marL="514350" indent="-514350" algn="l"/>
            <a:r>
              <a:rPr lang="en-US" dirty="0" smtClean="0"/>
              <a:t>   (male &amp; female) 5x2,000……………………………Rs:  10,000</a:t>
            </a:r>
          </a:p>
          <a:p>
            <a:pPr marL="514350" indent="-514350" algn="l"/>
            <a:r>
              <a:rPr lang="en-US" dirty="0" smtClean="0"/>
              <a:t> -Compost making trainings 3x40,000………..Rs: 120,000</a:t>
            </a:r>
          </a:p>
          <a:p>
            <a:pPr marL="514350" indent="-514350" algn="l"/>
            <a:r>
              <a:rPr lang="en-US" dirty="0" smtClean="0"/>
              <a:t> -Application Methodology / practical </a:t>
            </a:r>
          </a:p>
          <a:p>
            <a:pPr marL="514350" indent="-514350" algn="l"/>
            <a:r>
              <a:rPr lang="en-US" dirty="0" smtClean="0"/>
              <a:t>   display 3x 10,000……………………………………….Rs:  30,000</a:t>
            </a:r>
          </a:p>
          <a:p>
            <a:pPr marL="514350" indent="-514350" algn="l"/>
            <a:r>
              <a:rPr lang="en-US" dirty="0" smtClean="0"/>
              <a:t> -Establish Compost making sites 3x5,000….Rs:   15,000</a:t>
            </a:r>
          </a:p>
          <a:p>
            <a:pPr marL="514350" indent="-514350" algn="l"/>
            <a:r>
              <a:rPr lang="en-US" dirty="0" smtClean="0"/>
              <a:t> -Production of EIC material……………………….Rs:  20,000 </a:t>
            </a:r>
          </a:p>
          <a:p>
            <a:pPr marL="514350" indent="-514350" algn="l"/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"/>
            <a:ext cx="7772400" cy="381000"/>
          </a:xfrm>
        </p:spPr>
        <p:txBody>
          <a:bodyPr/>
          <a:lstStyle/>
          <a:p>
            <a:r>
              <a:rPr sz="3200" smtClean="0"/>
              <a:t>Summary of completed works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7845552" cy="5410200"/>
          </a:xfrm>
        </p:spPr>
        <p:txBody>
          <a:bodyPr/>
          <a:lstStyle/>
          <a:p>
            <a:r>
              <a:rPr lang="en-US" b="1" dirty="0" smtClean="0"/>
              <a:t>Summary of completed works</a:t>
            </a:r>
            <a:r>
              <a:rPr lang="en-US" b="1" dirty="0" smtClean="0"/>
              <a:t>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381001"/>
          <a:ext cx="8153402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2339340"/>
                <a:gridCol w="1143000"/>
                <a:gridCol w="1143000"/>
                <a:gridCol w="1066802"/>
                <a:gridCol w="990598"/>
                <a:gridCol w="990602"/>
              </a:tblGrid>
              <a:tr h="4182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Sr.#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Name of activity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Village / 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Location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Direct </a:t>
                      </a:r>
                      <a:r>
                        <a:rPr lang="en-US" sz="12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Participa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Beneficiaries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Household benefitted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Indirect Beneficiaries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Date of completion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73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Baseline Survey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Women(MDDS)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Times New Roman"/>
                          <a:cs typeface="Times New Roman"/>
                        </a:rPr>
                        <a:t>Focus Group Discussion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Chbraki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10 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10 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18.05.016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20.05.016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24.05.016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51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Raising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Sessions five No: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Session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5.      Awareness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Khalason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Chinjiala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Cum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female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female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125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125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92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125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106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03.06.016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03.06.016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04.06.016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19.07.016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21.07.016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743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making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Training / display 3 #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makingTraining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/display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makingTraining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/ display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making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Training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/ display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Chinjiala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Cum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male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&amp; 13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&amp; 28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&amp; 22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nd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37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Establishment of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making sites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making Site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in the land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Babar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Khan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making Site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in the land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Haroon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making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Site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in the land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Muhammad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Irshad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Zain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Chinjiala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Cum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male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30.07.2016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30.07.2016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04.11.2016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:\New folderfield\13296241_1041918592567925_2133650581_n.jpg"/>
          <p:cNvPicPr/>
          <p:nvPr/>
        </p:nvPicPr>
        <p:blipFill>
          <a:blip r:embed="rId3">
            <a:lum bright="26000" contrast="10000"/>
          </a:blip>
          <a:srcRect/>
          <a:stretch>
            <a:fillRect/>
          </a:stretch>
        </p:blipFill>
        <p:spPr bwMode="auto">
          <a:xfrm>
            <a:off x="1876425" y="1643062"/>
            <a:ext cx="53911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:\Photos\IMG0022A.jpg"/>
          <p:cNvPicPr/>
          <p:nvPr/>
        </p:nvPicPr>
        <p:blipFill>
          <a:blip r:embed="rId3">
            <a:lum bright="20000" contrast="18000"/>
          </a:blip>
          <a:srcRect/>
          <a:stretch>
            <a:fillRect/>
          </a:stretch>
        </p:blipFill>
        <p:spPr bwMode="auto">
          <a:xfrm>
            <a:off x="1905001" y="1857375"/>
            <a:ext cx="50339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:\13393210_1049736405119477_1936007755_n.jpg"/>
          <p:cNvPicPr/>
          <p:nvPr/>
        </p:nvPicPr>
        <p:blipFill>
          <a:blip r:embed="rId3" cstate="print">
            <a:lum bright="35000" contrast="32000"/>
          </a:blip>
          <a:srcRect/>
          <a:stretch>
            <a:fillRect/>
          </a:stretch>
        </p:blipFill>
        <p:spPr bwMode="auto">
          <a:xfrm>
            <a:off x="2247900" y="1928812"/>
            <a:ext cx="46482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:\Photos\IMG0026A.jpg"/>
          <p:cNvPicPr/>
          <p:nvPr/>
        </p:nvPicPr>
        <p:blipFill>
          <a:blip r:embed="rId3">
            <a:lum bright="25000" contrast="15000"/>
          </a:blip>
          <a:stretch>
            <a:fillRect/>
          </a:stretch>
        </p:blipFill>
        <p:spPr bwMode="auto">
          <a:xfrm>
            <a:off x="2266950" y="1852612"/>
            <a:ext cx="46101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:\aware sessions-1\Kachi(Khlosa)\13816764_1079169522176165_1223375288_n.jpg"/>
          <p:cNvPicPr/>
          <p:nvPr/>
        </p:nvPicPr>
        <p:blipFill>
          <a:blip r:embed="rId3">
            <a:lum bright="31000" contrast="21000"/>
          </a:blip>
          <a:srcRect/>
          <a:stretch>
            <a:fillRect/>
          </a:stretch>
        </p:blipFill>
        <p:spPr bwMode="auto">
          <a:xfrm>
            <a:off x="1852612" y="1695450"/>
            <a:ext cx="543877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</TotalTime>
  <Words>625</Words>
  <Application>Microsoft Office PowerPoint</Application>
  <PresentationFormat>On-screen Show (4:3)</PresentationFormat>
  <Paragraphs>215</Paragraphs>
  <Slides>17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Welcome To Organic Farming-Nutrition Sensitive Agriculture  </vt:lpstr>
      <vt:lpstr>Expected Main Results</vt:lpstr>
      <vt:lpstr>Activities Completed</vt:lpstr>
      <vt:lpstr>Summary of completed works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MEHMOOD ELLAHI</dc:creator>
  <cp:lastModifiedBy>MEHMOOD ELLAHI</cp:lastModifiedBy>
  <cp:revision>51</cp:revision>
  <dcterms:created xsi:type="dcterms:W3CDTF">2016-11-14T00:04:45Z</dcterms:created>
  <dcterms:modified xsi:type="dcterms:W3CDTF">2016-11-15T14:31:16Z</dcterms:modified>
</cp:coreProperties>
</file>