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3" r:id="rId17"/>
    <p:sldId id="274" r:id="rId18"/>
    <p:sldId id="270" r:id="rId19"/>
    <p:sldId id="271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009" autoAdjust="0"/>
  </p:normalViewPr>
  <p:slideViewPr>
    <p:cSldViewPr>
      <p:cViewPr varScale="1">
        <p:scale>
          <a:sx n="63" d="100"/>
          <a:sy n="63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1600-CEB9-401F-90CE-E8CC8B24B618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099EA-2A33-4913-903F-57B22F60E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Updated version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Contnued</a:t>
            </a:r>
            <a:r>
              <a:rPr lang="en-US" dirty="0" smtClean="0"/>
              <a:t>- Compost making Training at village </a:t>
            </a:r>
            <a:r>
              <a:rPr lang="en-US" dirty="0" err="1" smtClean="0"/>
              <a:t>Chinjiala</a:t>
            </a:r>
            <a:r>
              <a:rPr lang="en-US" baseline="0" dirty="0" smtClean="0"/>
              <a:t> cum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27</a:t>
            </a:r>
            <a:r>
              <a:rPr lang="en-US" baseline="30000" dirty="0" smtClean="0"/>
              <a:t>th</a:t>
            </a:r>
            <a:r>
              <a:rPr lang="en-US" dirty="0" smtClean="0"/>
              <a:t> and 28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Compost Making Training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21</a:t>
            </a:r>
            <a:r>
              <a:rPr lang="en-US" baseline="30000" dirty="0" smtClean="0"/>
              <a:t>st</a:t>
            </a:r>
            <a:r>
              <a:rPr lang="en-US" dirty="0" smtClean="0"/>
              <a:t> and 22</a:t>
            </a:r>
            <a:r>
              <a:rPr lang="en-US" baseline="30000" dirty="0" smtClean="0"/>
              <a:t>nd</a:t>
            </a:r>
            <a:r>
              <a:rPr lang="en-US" dirty="0" smtClean="0"/>
              <a:t> October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Compost making site at village </a:t>
            </a:r>
            <a:r>
              <a:rPr lang="en-US" dirty="0" err="1" smtClean="0"/>
              <a:t>Zain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in the land of Babar Khan Farmer completed on dated 30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Compost making site </a:t>
            </a:r>
            <a:r>
              <a:rPr lang="en-US" dirty="0" err="1" smtClean="0"/>
              <a:t>Soha</a:t>
            </a:r>
            <a:r>
              <a:rPr lang="en-US" dirty="0" smtClean="0"/>
              <a:t> in the land of M. </a:t>
            </a:r>
            <a:r>
              <a:rPr lang="en-US" dirty="0" err="1" smtClean="0"/>
              <a:t>Irshad</a:t>
            </a:r>
            <a:r>
              <a:rPr lang="en-US" dirty="0" smtClean="0"/>
              <a:t> Farmer completed on 04.11.2016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Compost making site </a:t>
            </a:r>
            <a:r>
              <a:rPr lang="en-US" dirty="0" err="1" smtClean="0"/>
              <a:t>Jinjiala</a:t>
            </a:r>
            <a:r>
              <a:rPr lang="en-US" dirty="0" smtClean="0"/>
              <a:t>-cum </a:t>
            </a:r>
            <a:r>
              <a:rPr lang="en-US" dirty="0" err="1" smtClean="0"/>
              <a:t>Kacchi</a:t>
            </a:r>
            <a:r>
              <a:rPr lang="en-US" dirty="0" smtClean="0"/>
              <a:t> in the land of M. </a:t>
            </a:r>
            <a:r>
              <a:rPr lang="en-US" dirty="0" err="1" smtClean="0"/>
              <a:t>Haroon</a:t>
            </a:r>
            <a:r>
              <a:rPr lang="en-US" dirty="0" smtClean="0"/>
              <a:t> Farmer completed on 30.07.2016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1. 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28.11.2016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Continued-Compost Making Training / Display at Village </a:t>
            </a:r>
            <a:r>
              <a:rPr lang="en-US" dirty="0" err="1" smtClean="0"/>
              <a:t>Soha</a:t>
            </a:r>
            <a:r>
              <a:rPr lang="en-US" dirty="0" smtClean="0"/>
              <a:t> Beer Union Council- dated 28.11.2016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2.</a:t>
            </a:r>
            <a:r>
              <a:rPr lang="en-US" baseline="0" dirty="0" smtClean="0"/>
              <a:t> </a:t>
            </a:r>
            <a:r>
              <a:rPr lang="en-US" dirty="0" smtClean="0"/>
              <a:t>Compost Making Training / Display at Village </a:t>
            </a:r>
            <a:r>
              <a:rPr lang="en-US" dirty="0" err="1" smtClean="0"/>
              <a:t>Zain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 Council- dated 29.11.2016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3.</a:t>
            </a:r>
            <a:r>
              <a:rPr lang="en-US" baseline="0" dirty="0" smtClean="0"/>
              <a:t> </a:t>
            </a:r>
            <a:r>
              <a:rPr lang="en-US" dirty="0" smtClean="0"/>
              <a:t>Compost Making Training / Display at Village </a:t>
            </a:r>
            <a:r>
              <a:rPr lang="en-US" dirty="0" err="1" smtClean="0"/>
              <a:t>Chinjiala</a:t>
            </a:r>
            <a:r>
              <a:rPr lang="en-US" dirty="0" smtClean="0"/>
              <a:t> cum </a:t>
            </a:r>
            <a:r>
              <a:rPr lang="en-US" dirty="0" err="1" smtClean="0"/>
              <a:t>Kacchi</a:t>
            </a:r>
            <a:r>
              <a:rPr lang="en-US" dirty="0" smtClean="0"/>
              <a:t> Beer Union Council- dated 30.11.2016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Completed Works </a:t>
            </a:r>
            <a:r>
              <a:rPr lang="en-US" smtClean="0"/>
              <a:t>/ Activities	     160 M</a:t>
            </a:r>
            <a:r>
              <a:rPr lang="en-US" baseline="0" smtClean="0"/>
              <a:t> 77 F  237 HH  1325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 Survey-Group Discussion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-24</a:t>
            </a:r>
            <a:r>
              <a:rPr lang="en-US" baseline="30000" dirty="0" smtClean="0"/>
              <a:t>th</a:t>
            </a:r>
            <a:r>
              <a:rPr lang="en-US" dirty="0" smtClean="0"/>
              <a:t> May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Awareness Session 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 Council – 3</a:t>
            </a:r>
            <a:r>
              <a:rPr lang="en-US" baseline="30000" dirty="0" smtClean="0"/>
              <a:t>rd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Awareness Session Female-at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Beer Union</a:t>
            </a:r>
            <a:r>
              <a:rPr lang="en-US" baseline="0" dirty="0" smtClean="0"/>
              <a:t> Council-3</a:t>
            </a:r>
            <a:r>
              <a:rPr lang="en-US" baseline="30000" dirty="0" smtClean="0"/>
              <a:t>rd</a:t>
            </a:r>
            <a:r>
              <a:rPr lang="en-US" baseline="0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Awareness Session male at village Council Office Soha-4</a:t>
            </a:r>
            <a:r>
              <a:rPr lang="en-US" baseline="30000" dirty="0" smtClean="0"/>
              <a:t>th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Awareness Raising Session Female at village </a:t>
            </a:r>
            <a:r>
              <a:rPr lang="en-US" dirty="0" err="1" smtClean="0"/>
              <a:t>Kacchi</a:t>
            </a:r>
            <a:r>
              <a:rPr lang="en-US" dirty="0" smtClean="0"/>
              <a:t> </a:t>
            </a:r>
            <a:r>
              <a:rPr lang="en-US" dirty="0" err="1" smtClean="0"/>
              <a:t>Khalosan</a:t>
            </a:r>
            <a:r>
              <a:rPr lang="en-US" dirty="0" smtClean="0"/>
              <a:t> dated 19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Awareness Session Male</a:t>
            </a:r>
            <a:r>
              <a:rPr lang="en-US" baseline="0" dirty="0" smtClean="0"/>
              <a:t> at village </a:t>
            </a:r>
            <a:r>
              <a:rPr lang="en-US" baseline="0" dirty="0" err="1" smtClean="0"/>
              <a:t>Chanjiala</a:t>
            </a:r>
            <a:r>
              <a:rPr lang="en-US" baseline="0" dirty="0" smtClean="0"/>
              <a:t> cum </a:t>
            </a:r>
            <a:r>
              <a:rPr lang="en-US" baseline="0" dirty="0" err="1" smtClean="0"/>
              <a:t>Kacchi</a:t>
            </a:r>
            <a:r>
              <a:rPr lang="en-US" baseline="0" dirty="0" smtClean="0"/>
              <a:t>- dated 21</a:t>
            </a:r>
            <a:r>
              <a:rPr lang="en-US" baseline="30000" dirty="0" smtClean="0"/>
              <a:t>st</a:t>
            </a:r>
            <a:r>
              <a:rPr lang="en-US" baseline="0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Compost making Training at village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Kacchi</a:t>
            </a:r>
            <a:r>
              <a:rPr lang="en-US" dirty="0" smtClean="0"/>
              <a:t> on dated 12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July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99EA-2A33-4913-903F-57B22F60E7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0DF70D-FF3F-4B39-9487-6B92CE55EE4D}" type="datetimeFigureOut">
              <a:rPr lang="en-US" smtClean="0"/>
              <a:pPr/>
              <a:t>3/23/2017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3A831E-F746-47E0-B6AF-659CAFA24BF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6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8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49.jpeg"/><Relationship Id="rId5" Type="http://schemas.openxmlformats.org/officeDocument/2006/relationships/image" Target="../media/image50.jpeg"/><Relationship Id="rId10" Type="http://schemas.openxmlformats.org/officeDocument/2006/relationships/image" Target="../media/image52.jpeg"/><Relationship Id="rId4" Type="http://schemas.openxmlformats.org/officeDocument/2006/relationships/image" Target="../media/image47.jpeg"/><Relationship Id="rId9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1.jpe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15.jpeg"/><Relationship Id="rId5" Type="http://schemas.openxmlformats.org/officeDocument/2006/relationships/image" Target="../media/image73.jpeg"/><Relationship Id="rId10" Type="http://schemas.openxmlformats.org/officeDocument/2006/relationships/image" Target="../media/image12.jpeg"/><Relationship Id="rId4" Type="http://schemas.openxmlformats.org/officeDocument/2006/relationships/image" Target="../media/image72.jpeg"/><Relationship Id="rId9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5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81.jpeg"/><Relationship Id="rId5" Type="http://schemas.openxmlformats.org/officeDocument/2006/relationships/image" Target="../media/image57.jpeg"/><Relationship Id="rId10" Type="http://schemas.openxmlformats.org/officeDocument/2006/relationships/image" Target="../media/image26.jpeg"/><Relationship Id="rId4" Type="http://schemas.openxmlformats.org/officeDocument/2006/relationships/image" Target="../media/image77.jpeg"/><Relationship Id="rId9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Welcome To</a:t>
            </a:r>
            <a:br>
              <a:rPr lang="en-US" sz="4800" dirty="0" smtClean="0"/>
            </a:br>
            <a:r>
              <a:rPr lang="en-US" sz="4800" dirty="0" smtClean="0"/>
              <a:t>Organic Farming-Nutrition Sensitive Agriculture  </a:t>
            </a:r>
            <a:endParaRPr lang="en-US" sz="4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         </a:t>
            </a:r>
            <a:r>
              <a:rPr lang="en-US" sz="4000" dirty="0" smtClean="0"/>
              <a:t>Location: </a:t>
            </a:r>
          </a:p>
          <a:p>
            <a:pPr algn="ctr"/>
            <a:r>
              <a:rPr lang="en-US" sz="4000" dirty="0" err="1" smtClean="0"/>
              <a:t>Soha</a:t>
            </a:r>
            <a:r>
              <a:rPr lang="en-US" sz="4000" dirty="0" smtClean="0"/>
              <a:t>, </a:t>
            </a:r>
            <a:r>
              <a:rPr lang="en-US" sz="4000" dirty="0" err="1" smtClean="0"/>
              <a:t>Kacchi</a:t>
            </a:r>
            <a:r>
              <a:rPr lang="en-US" sz="4000" dirty="0" smtClean="0"/>
              <a:t> Beer Union Council District </a:t>
            </a:r>
            <a:r>
              <a:rPr lang="en-US" sz="4000" dirty="0" err="1" smtClean="0"/>
              <a:t>Haripur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Field Photos-Kachi\Photos-1\IMG0094A.jpg"/>
          <p:cNvPicPr/>
          <p:nvPr/>
        </p:nvPicPr>
        <p:blipFill>
          <a:blip r:embed="rId3">
            <a:lum bright="25000" contrast="15000"/>
          </a:blip>
          <a:srcRect/>
          <a:stretch>
            <a:fillRect/>
          </a:stretch>
        </p:blipFill>
        <p:spPr bwMode="auto">
          <a:xfrm>
            <a:off x="1524001" y="1371601"/>
            <a:ext cx="6172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03129.jpg"/>
          <p:cNvPicPr/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609600" y="838200"/>
            <a:ext cx="2447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Training Session-Welcome address &amp; Introduction of MAAN Project at village Sar Kachi Beer UC dated 12th July 2016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D:\M-Elahi-1\pics\IMG_20160712_103426.jpg"/>
          <p:cNvPicPr/>
          <p:nvPr/>
        </p:nvPicPr>
        <p:blipFill>
          <a:blip r:embed="rId4" cstate="print">
            <a:lum bright="15000" contrast="15000"/>
          </a:blip>
          <a:srcRect/>
          <a:stretch>
            <a:fillRect/>
          </a:stretch>
        </p:blipFill>
        <p:spPr bwMode="auto">
          <a:xfrm>
            <a:off x="3505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M-Elahi-1\pics\IMG_20160712_103605.jpg"/>
          <p:cNvPicPr/>
          <p:nvPr/>
        </p:nvPicPr>
        <p:blipFill>
          <a:blip r:embed="rId5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324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00756.jpg"/>
          <p:cNvPicPr/>
          <p:nvPr/>
        </p:nvPicPr>
        <p:blipFill>
          <a:blip r:embed="rId6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09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INDIGOROSE\Desktop\Received image\20160719_111804.jpg"/>
          <p:cNvPicPr/>
          <p:nvPr/>
        </p:nvPicPr>
        <p:blipFill>
          <a:blip r:embed="rId7" cstate="print">
            <a:lum bright="8000" contrast="7000"/>
          </a:blip>
          <a:srcRect/>
          <a:stretch>
            <a:fillRect/>
          </a:stretch>
        </p:blipFill>
        <p:spPr bwMode="auto">
          <a:xfrm>
            <a:off x="3505200" y="2819400"/>
            <a:ext cx="24860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Field Photos-Kachi\Received image\20160719_111927.jpg"/>
          <p:cNvPicPr/>
          <p:nvPr/>
        </p:nvPicPr>
        <p:blipFill>
          <a:blip r:embed="rId8" cstate="print">
            <a:lum bright="25000" contrast="20000"/>
          </a:blip>
          <a:srcRect/>
          <a:stretch>
            <a:fillRect/>
          </a:stretch>
        </p:blipFill>
        <p:spPr bwMode="auto">
          <a:xfrm>
            <a:off x="6400800" y="2819400"/>
            <a:ext cx="243268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M-Elahi-1\pics\IMG_20160712_100350.jpg"/>
          <p:cNvPicPr/>
          <p:nvPr/>
        </p:nvPicPr>
        <p:blipFill>
          <a:blip r:embed="rId9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09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INDIGOROSE\Desktop\Received image\20160719_112108.jpg"/>
          <p:cNvPicPr/>
          <p:nvPr/>
        </p:nvPicPr>
        <p:blipFill>
          <a:blip r:embed="rId10" cstate="print">
            <a:lum bright="10000" contrast="10000"/>
          </a:blip>
          <a:srcRect/>
          <a:stretch>
            <a:fillRect/>
          </a:stretch>
        </p:blipFill>
        <p:spPr bwMode="auto">
          <a:xfrm>
            <a:off x="3581400" y="4800600"/>
            <a:ext cx="2416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INDIGOROSE\Desktop\Compost site Zaini Kachi\IMG_20160712_112029.jpg"/>
          <p:cNvPicPr/>
          <p:nvPr/>
        </p:nvPicPr>
        <p:blipFill>
          <a:blip r:embed="rId11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400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Chanjiala Pics\DSCN3599.JPG"/>
          <p:cNvPicPr/>
          <p:nvPr/>
        </p:nvPicPr>
        <p:blipFill>
          <a:blip r:embed="rId3" cstate="print">
            <a:lum bright="30000" contrast="30000"/>
          </a:blip>
          <a:srcRect/>
          <a:stretch>
            <a:fillRect/>
          </a:stretch>
        </p:blipFill>
        <p:spPr bwMode="auto">
          <a:xfrm>
            <a:off x="457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G:\Photo0597.jpg"/>
          <p:cNvPicPr/>
          <p:nvPr/>
        </p:nvPicPr>
        <p:blipFill>
          <a:blip r:embed="rId4" cstate="print">
            <a:lum bright="15000" contrast="15000"/>
          </a:blip>
          <a:srcRect/>
          <a:stretch>
            <a:fillRect/>
          </a:stretch>
        </p:blipFill>
        <p:spPr bwMode="auto">
          <a:xfrm>
            <a:off x="3276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:\Chanjiala Pics\DSCN3604.JPG"/>
          <p:cNvPicPr/>
          <p:nvPr/>
        </p:nvPicPr>
        <p:blipFill>
          <a:blip r:embed="rId5" cstate="print">
            <a:lum bright="25000" contrast="23000"/>
          </a:blip>
          <a:srcRect/>
          <a:stretch>
            <a:fillRect/>
          </a:stretch>
        </p:blipFill>
        <p:spPr bwMode="auto">
          <a:xfrm>
            <a:off x="62484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:\Chanjiala Pics\DSCN3602.JPG"/>
          <p:cNvPicPr/>
          <p:nvPr/>
        </p:nvPicPr>
        <p:blipFill>
          <a:blip r:embed="rId6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57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Chanjiala Pics\DSCN3607.JPG"/>
          <p:cNvPicPr/>
          <p:nvPr/>
        </p:nvPicPr>
        <p:blipFill>
          <a:blip r:embed="rId7" cstate="print">
            <a:lum bright="25000" contrast="25000"/>
          </a:blip>
          <a:srcRect/>
          <a:stretch>
            <a:fillRect/>
          </a:stretch>
        </p:blipFill>
        <p:spPr bwMode="auto">
          <a:xfrm>
            <a:off x="3276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08.JPG"/>
          <p:cNvPicPr/>
          <p:nvPr/>
        </p:nvPicPr>
        <p:blipFill>
          <a:blip r:embed="rId8" cstate="print">
            <a:lum bright="30000" contrast="30000"/>
          </a:blip>
          <a:srcRect/>
          <a:stretch>
            <a:fillRect/>
          </a:stretch>
        </p:blipFill>
        <p:spPr bwMode="auto">
          <a:xfrm>
            <a:off x="62484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1.JPG"/>
          <p:cNvPicPr/>
          <p:nvPr/>
        </p:nvPicPr>
        <p:blipFill>
          <a:blip r:embed="rId9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57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:\Chanjiala Pics\DSCN3612.JPG"/>
          <p:cNvPicPr/>
          <p:nvPr/>
        </p:nvPicPr>
        <p:blipFill>
          <a:blip r:embed="rId10" cstate="print">
            <a:lum bright="25000" contrast="22000"/>
          </a:blip>
          <a:srcRect/>
          <a:stretch>
            <a:fillRect/>
          </a:stretch>
        </p:blipFill>
        <p:spPr bwMode="auto">
          <a:xfrm>
            <a:off x="3276600" y="48768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:\Photo0602.jpg"/>
          <p:cNvPicPr/>
          <p:nvPr/>
        </p:nvPicPr>
        <p:blipFill>
          <a:blip r:embed="rId11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248400" y="4800600"/>
            <a:ext cx="24384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M-Elahi-1\pics\IMG_20160712_125553.jpg"/>
          <p:cNvPicPr/>
          <p:nvPr/>
        </p:nvPicPr>
        <p:blipFill>
          <a:blip r:embed="rId3" cstate="print">
            <a:lum bright="7000" contrast="5000"/>
          </a:blip>
          <a:srcRect/>
          <a:stretch>
            <a:fillRect/>
          </a:stretch>
        </p:blipFill>
        <p:spPr bwMode="auto">
          <a:xfrm>
            <a:off x="34290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28A.jpg"/>
          <p:cNvPicPr/>
          <p:nvPr/>
        </p:nvPicPr>
        <p:blipFill>
          <a:blip r:embed="rId4">
            <a:lum bright="10000" contrast="10000"/>
          </a:blip>
          <a:srcRect/>
          <a:stretch>
            <a:fillRect/>
          </a:stretch>
        </p:blipFill>
        <p:spPr bwMode="auto">
          <a:xfrm>
            <a:off x="3429000" y="4724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Field Photos-Kachi\Photos-ch\IMG0119A.jpg"/>
          <p:cNvPicPr/>
          <p:nvPr/>
        </p:nvPicPr>
        <p:blipFill>
          <a:blip r:embed="rId5">
            <a:lum bright="25000" contrast="25000"/>
          </a:blip>
          <a:srcRect/>
          <a:stretch>
            <a:fillRect/>
          </a:stretch>
        </p:blipFill>
        <p:spPr bwMode="auto">
          <a:xfrm>
            <a:off x="838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Field Photos-Kachi\Photos-ch\IMG0126A.jpg"/>
          <p:cNvPicPr/>
          <p:nvPr/>
        </p:nvPicPr>
        <p:blipFill>
          <a:blip r:embed="rId6">
            <a:lum bright="7000" contrast="5000"/>
          </a:blip>
          <a:srcRect/>
          <a:stretch>
            <a:fillRect/>
          </a:stretch>
        </p:blipFill>
        <p:spPr bwMode="auto">
          <a:xfrm>
            <a:off x="63246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-Elahi-1\pics\IMG_20160712_125424.jpg"/>
          <p:cNvPicPr/>
          <p:nvPr/>
        </p:nvPicPr>
        <p:blipFill>
          <a:blip r:embed="rId7" cstate="print">
            <a:lum bright="5000" contrast="5000"/>
          </a:blip>
          <a:srcRect/>
          <a:stretch>
            <a:fillRect/>
          </a:stretch>
        </p:blipFill>
        <p:spPr bwMode="auto">
          <a:xfrm>
            <a:off x="6324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:\Chanjiala Pics\DSCN3615.JPG"/>
          <p:cNvPicPr/>
          <p:nvPr/>
        </p:nvPicPr>
        <p:blipFill>
          <a:blip r:embed="rId8" cstate="print">
            <a:lum bright="25000" contrast="25000"/>
          </a:blip>
          <a:srcRect/>
          <a:stretch>
            <a:fillRect/>
          </a:stretch>
        </p:blipFill>
        <p:spPr bwMode="auto">
          <a:xfrm>
            <a:off x="3505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:\Chanjiala Pics\DSCN3610.JPG"/>
          <p:cNvPicPr/>
          <p:nvPr/>
        </p:nvPicPr>
        <p:blipFill>
          <a:blip r:embed="rId9" cstate="print">
            <a:lum bright="25000" contrast="25000"/>
          </a:blip>
          <a:srcRect/>
          <a:stretch>
            <a:fillRect/>
          </a:stretch>
        </p:blipFill>
        <p:spPr bwMode="auto">
          <a:xfrm>
            <a:off x="838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57A.jpg"/>
          <p:cNvPicPr/>
          <p:nvPr/>
        </p:nvPicPr>
        <p:blipFill>
          <a:blip r:embed="rId3">
            <a:lum bright="20000" contrast="18000"/>
          </a:blip>
          <a:srcRect/>
          <a:stretch>
            <a:fillRect/>
          </a:stretch>
        </p:blipFill>
        <p:spPr bwMode="auto">
          <a:xfrm>
            <a:off x="4572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265A.jpg"/>
          <p:cNvPicPr/>
          <p:nvPr/>
        </p:nvPicPr>
        <p:blipFill>
          <a:blip r:embed="rId4">
            <a:lum bright="20000" contrast="20000"/>
          </a:blip>
          <a:srcRect/>
          <a:stretch>
            <a:fillRect/>
          </a:stretch>
        </p:blipFill>
        <p:spPr bwMode="auto">
          <a:xfrm>
            <a:off x="33528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258A.jpg"/>
          <p:cNvPicPr/>
          <p:nvPr/>
        </p:nvPicPr>
        <p:blipFill>
          <a:blip r:embed="rId5">
            <a:lum bright="20000" contrast="15000"/>
          </a:blip>
          <a:srcRect/>
          <a:stretch>
            <a:fillRect/>
          </a:stretch>
        </p:blipFill>
        <p:spPr bwMode="auto">
          <a:xfrm>
            <a:off x="63246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263A.jpg"/>
          <p:cNvPicPr/>
          <p:nvPr/>
        </p:nvPicPr>
        <p:blipFill>
          <a:blip r:embed="rId6">
            <a:lum bright="20000" contrast="16000"/>
          </a:blip>
          <a:srcRect/>
          <a:stretch>
            <a:fillRect/>
          </a:stretch>
        </p:blipFill>
        <p:spPr bwMode="auto">
          <a:xfrm>
            <a:off x="4572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262A.jpg"/>
          <p:cNvPicPr/>
          <p:nvPr/>
        </p:nvPicPr>
        <p:blipFill>
          <a:blip r:embed="rId7">
            <a:lum bright="20000" contrast="15000"/>
          </a:blip>
          <a:srcRect/>
          <a:stretch>
            <a:fillRect/>
          </a:stretch>
        </p:blipFill>
        <p:spPr bwMode="auto">
          <a:xfrm>
            <a:off x="33528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266A.jpg"/>
          <p:cNvPicPr/>
          <p:nvPr/>
        </p:nvPicPr>
        <p:blipFill>
          <a:blip r:embed="rId8">
            <a:lum bright="20000" contrast="19000"/>
          </a:blip>
          <a:srcRect/>
          <a:stretch>
            <a:fillRect/>
          </a:stretch>
        </p:blipFill>
        <p:spPr bwMode="auto">
          <a:xfrm>
            <a:off x="63246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\IMG0254A.jpg"/>
          <p:cNvPicPr/>
          <p:nvPr/>
        </p:nvPicPr>
        <p:blipFill>
          <a:blip r:embed="rId9">
            <a:lum bright="20000" contrast="15000"/>
          </a:blip>
          <a:srcRect/>
          <a:stretch>
            <a:fillRect/>
          </a:stretch>
        </p:blipFill>
        <p:spPr bwMode="auto">
          <a:xfrm>
            <a:off x="457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55A.jpg"/>
          <p:cNvPicPr/>
          <p:nvPr/>
        </p:nvPicPr>
        <p:blipFill>
          <a:blip r:embed="rId10">
            <a:lum bright="20000" contrast="19000"/>
          </a:blip>
          <a:srcRect/>
          <a:stretch>
            <a:fillRect/>
          </a:stretch>
        </p:blipFill>
        <p:spPr bwMode="auto">
          <a:xfrm>
            <a:off x="3352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261A.jpg"/>
          <p:cNvPicPr/>
          <p:nvPr/>
        </p:nvPicPr>
        <p:blipFill>
          <a:blip r:embed="rId11">
            <a:lum bright="20000" contrast="20000"/>
          </a:blip>
          <a:srcRect/>
          <a:stretch>
            <a:fillRect/>
          </a:stretch>
        </p:blipFill>
        <p:spPr bwMode="auto">
          <a:xfrm>
            <a:off x="6324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INDIGOROSE\Desktop\Compost site Zaini Kachi\IMG_20160712_112029.jpg"/>
          <p:cNvPicPr/>
          <p:nvPr/>
        </p:nvPicPr>
        <p:blipFill>
          <a:blip r:embed="rId3" cstate="print">
            <a:lum bright="15000" contrast="15000"/>
          </a:blip>
          <a:srcRect/>
          <a:stretch>
            <a:fillRect/>
          </a:stretch>
        </p:blipFill>
        <p:spPr bwMode="auto">
          <a:xfrm>
            <a:off x="6096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Field Photos-Kachi\Photos-ch\IMG0143A.jpg"/>
          <p:cNvPicPr/>
          <p:nvPr/>
        </p:nvPicPr>
        <p:blipFill>
          <a:blip r:embed="rId4">
            <a:lum bright="25000" contrast="24000"/>
          </a:blip>
          <a:srcRect/>
          <a:stretch>
            <a:fillRect/>
          </a:stretch>
        </p:blipFill>
        <p:spPr bwMode="auto">
          <a:xfrm>
            <a:off x="34290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M-Elahi-1\pics\Photos\IMG0185A.jpg"/>
          <p:cNvPicPr/>
          <p:nvPr/>
        </p:nvPicPr>
        <p:blipFill>
          <a:blip r:embed="rId5">
            <a:lum bright="20000" contrast="20000"/>
          </a:blip>
          <a:srcRect/>
          <a:stretch>
            <a:fillRect/>
          </a:stretch>
        </p:blipFill>
        <p:spPr bwMode="auto">
          <a:xfrm>
            <a:off x="6248400" y="8382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Recovored Data\Images and Camera Raw files\jpg\Found_92781464_104541.jpg"/>
          <p:cNvPicPr/>
          <p:nvPr/>
        </p:nvPicPr>
        <p:blipFill>
          <a:blip r:embed="rId6">
            <a:lum bright="15000" contrast="15000"/>
          </a:blip>
          <a:srcRect/>
          <a:stretch>
            <a:fillRect/>
          </a:stretch>
        </p:blipFill>
        <p:spPr bwMode="auto">
          <a:xfrm>
            <a:off x="6096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Recovored Data\Images and Camera Raw files\jpg\Found_92781848_97068.jpg"/>
          <p:cNvPicPr/>
          <p:nvPr/>
        </p:nvPicPr>
        <p:blipFill>
          <a:blip r:embed="rId7">
            <a:lum bright="15000" contrast="11000"/>
          </a:blip>
          <a:srcRect/>
          <a:stretch>
            <a:fillRect/>
          </a:stretch>
        </p:blipFill>
        <p:spPr bwMode="auto">
          <a:xfrm>
            <a:off x="34290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Photosdated 2122016\IMG0422A.jpg"/>
          <p:cNvPicPr/>
          <p:nvPr/>
        </p:nvPicPr>
        <p:blipFill>
          <a:blip r:embed="rId8">
            <a:lum bright="5000" contrast="5000"/>
          </a:blip>
          <a:srcRect/>
          <a:stretch>
            <a:fillRect/>
          </a:stretch>
        </p:blipFill>
        <p:spPr bwMode="auto">
          <a:xfrm>
            <a:off x="6248400" y="3429000"/>
            <a:ext cx="2667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328A.jpg"/>
          <p:cNvPicPr/>
          <p:nvPr/>
        </p:nvPicPr>
        <p:blipFill>
          <a:blip r:embed="rId3">
            <a:lum bright="20000" contrast="15000"/>
          </a:blip>
          <a:srcRect/>
          <a:stretch>
            <a:fillRect/>
          </a:stretch>
        </p:blipFill>
        <p:spPr bwMode="auto">
          <a:xfrm>
            <a:off x="6172200" y="914400"/>
            <a:ext cx="25908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Photos\IMG0278A.jpg"/>
          <p:cNvPicPr/>
          <p:nvPr/>
        </p:nvPicPr>
        <p:blipFill>
          <a:blip r:embed="rId4">
            <a:lum bright="20000" contrast="18000"/>
          </a:blip>
          <a:srcRect/>
          <a:stretch>
            <a:fillRect/>
          </a:stretch>
        </p:blipFill>
        <p:spPr bwMode="auto">
          <a:xfrm>
            <a:off x="533400" y="9144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Photos\IMG0309A.jpg"/>
          <p:cNvPicPr/>
          <p:nvPr/>
        </p:nvPicPr>
        <p:blipFill>
          <a:blip r:embed="rId5">
            <a:lum bright="20000" contrast="18000"/>
          </a:blip>
          <a:srcRect/>
          <a:stretch>
            <a:fillRect/>
          </a:stretch>
        </p:blipFill>
        <p:spPr bwMode="auto">
          <a:xfrm>
            <a:off x="3352800" y="914400"/>
            <a:ext cx="25908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Photos\IMG0323A.jpg"/>
          <p:cNvPicPr/>
          <p:nvPr/>
        </p:nvPicPr>
        <p:blipFill>
          <a:blip r:embed="rId6">
            <a:lum bright="20000" contrast="20000"/>
          </a:blip>
          <a:srcRect/>
          <a:stretch>
            <a:fillRect/>
          </a:stretch>
        </p:blipFill>
        <p:spPr bwMode="auto">
          <a:xfrm>
            <a:off x="533400" y="3425952"/>
            <a:ext cx="2590800" cy="228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35A.jpg"/>
          <p:cNvPicPr/>
          <p:nvPr/>
        </p:nvPicPr>
        <p:blipFill>
          <a:blip r:embed="rId7">
            <a:lum bright="20000" contrast="18000"/>
          </a:blip>
          <a:srcRect/>
          <a:stretch>
            <a:fillRect/>
          </a:stretch>
        </p:blipFill>
        <p:spPr bwMode="auto">
          <a:xfrm>
            <a:off x="3352800" y="3429000"/>
            <a:ext cx="2590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M.Elahi-1\Soha Photos\16128362_1243190905774025_1203650957_n.jpg"/>
          <p:cNvPicPr>
            <a:picLocks noChangeAspect="1" noChangeArrowheads="1"/>
          </p:cNvPicPr>
          <p:nvPr/>
        </p:nvPicPr>
        <p:blipFill>
          <a:blip r:embed="rId8">
            <a:lum bright="5000" contrast="5000"/>
          </a:blip>
          <a:srcRect/>
          <a:stretch>
            <a:fillRect/>
          </a:stretch>
        </p:blipFill>
        <p:spPr bwMode="auto">
          <a:xfrm>
            <a:off x="6172200" y="3429000"/>
            <a:ext cx="25908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AWARENESS S (G)\Photos\IMG0389A.jpg"/>
          <p:cNvPicPr/>
          <p:nvPr/>
        </p:nvPicPr>
        <p:blipFill>
          <a:blip r:embed="rId3">
            <a:lum bright="15000" contrast="10000"/>
          </a:blip>
          <a:srcRect/>
          <a:stretch>
            <a:fillRect/>
          </a:stretch>
        </p:blipFill>
        <p:spPr bwMode="auto">
          <a:xfrm>
            <a:off x="685801" y="838200"/>
            <a:ext cx="2590799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AWARENESS S (G)\Photos\IMG0387A.jpg"/>
          <p:cNvPicPr/>
          <p:nvPr/>
        </p:nvPicPr>
        <p:blipFill>
          <a:blip r:embed="rId4">
            <a:lum bright="15000" contrast="11000"/>
          </a:blip>
          <a:srcRect/>
          <a:stretch>
            <a:fillRect/>
          </a:stretch>
        </p:blipFill>
        <p:spPr bwMode="auto">
          <a:xfrm>
            <a:off x="3581400" y="8382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AWARENESS S (G)\Photos\IMG0396A.jpg"/>
          <p:cNvPicPr/>
          <p:nvPr/>
        </p:nvPicPr>
        <p:blipFill>
          <a:blip r:embed="rId5">
            <a:lum bright="15000" contrast="11000"/>
          </a:blip>
          <a:srcRect/>
          <a:stretch>
            <a:fillRect/>
          </a:stretch>
        </p:blipFill>
        <p:spPr bwMode="auto">
          <a:xfrm>
            <a:off x="6324600" y="8382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AWARENESS S (G)\Photos\IMG0398A.jpg"/>
          <p:cNvPicPr/>
          <p:nvPr/>
        </p:nvPicPr>
        <p:blipFill>
          <a:blip r:embed="rId6">
            <a:lum bright="15000" contrast="10000"/>
          </a:blip>
          <a:srcRect/>
          <a:stretch>
            <a:fillRect/>
          </a:stretch>
        </p:blipFill>
        <p:spPr bwMode="auto">
          <a:xfrm>
            <a:off x="685800" y="34290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AWARENESS S (G)\Photos\IMG0403A.jpg"/>
          <p:cNvPicPr/>
          <p:nvPr/>
        </p:nvPicPr>
        <p:blipFill>
          <a:blip r:embed="rId7">
            <a:lum bright="15000" contrast="10000"/>
          </a:blip>
          <a:srcRect/>
          <a:stretch>
            <a:fillRect/>
          </a:stretch>
        </p:blipFill>
        <p:spPr bwMode="auto">
          <a:xfrm>
            <a:off x="3581400" y="3429000"/>
            <a:ext cx="2514600" cy="221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AWARENESS S (G)\Photos\IMG0400A.jpg"/>
          <p:cNvPicPr/>
          <p:nvPr/>
        </p:nvPicPr>
        <p:blipFill>
          <a:blip r:embed="rId8">
            <a:lum bright="15000" contrast="10000"/>
          </a:blip>
          <a:srcRect/>
          <a:stretch>
            <a:fillRect/>
          </a:stretch>
        </p:blipFill>
        <p:spPr bwMode="auto">
          <a:xfrm>
            <a:off x="6324600" y="34290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Photos\IMG0278A.jpg"/>
          <p:cNvPicPr/>
          <p:nvPr/>
        </p:nvPicPr>
        <p:blipFill>
          <a:blip r:embed="rId3">
            <a:lum bright="15000" contrast="13000"/>
          </a:blip>
          <a:srcRect/>
          <a:stretch>
            <a:fillRect/>
          </a:stretch>
        </p:blipFill>
        <p:spPr bwMode="auto">
          <a:xfrm>
            <a:off x="6858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Photos\IMG0328A.jpg"/>
          <p:cNvPicPr/>
          <p:nvPr/>
        </p:nvPicPr>
        <p:blipFill>
          <a:blip r:embed="rId4">
            <a:lum bright="20000" contrast="15000"/>
          </a:blip>
          <a:srcRect/>
          <a:stretch>
            <a:fillRect/>
          </a:stretch>
        </p:blipFill>
        <p:spPr bwMode="auto">
          <a:xfrm>
            <a:off x="6858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Photos\IMG0323A.jpg"/>
          <p:cNvPicPr/>
          <p:nvPr/>
        </p:nvPicPr>
        <p:blipFill>
          <a:blip r:embed="rId5">
            <a:lum bright="20000" contrast="18000"/>
          </a:blip>
          <a:srcRect/>
          <a:stretch>
            <a:fillRect/>
          </a:stretch>
        </p:blipFill>
        <p:spPr bwMode="auto">
          <a:xfrm>
            <a:off x="34290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\IMG0308A.jpg"/>
          <p:cNvPicPr/>
          <p:nvPr/>
        </p:nvPicPr>
        <p:blipFill>
          <a:blip r:embed="rId6">
            <a:lum bright="20000" contrast="10000"/>
          </a:blip>
          <a:srcRect/>
          <a:stretch>
            <a:fillRect/>
          </a:stretch>
        </p:blipFill>
        <p:spPr bwMode="auto">
          <a:xfrm>
            <a:off x="34290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Documents and Settings\MEHMOOD ELLAHI\Desktop\Photos\IMG0307A.jpg"/>
          <p:cNvPicPr/>
          <p:nvPr/>
        </p:nvPicPr>
        <p:blipFill>
          <a:blip r:embed="rId7">
            <a:lum bright="30000" contrast="17000"/>
          </a:blip>
          <a:srcRect/>
          <a:stretch>
            <a:fillRect/>
          </a:stretch>
        </p:blipFill>
        <p:spPr bwMode="auto">
          <a:xfrm>
            <a:off x="63246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Documents and Settings\MEHMOOD ELLAHI\Desktop\Photos\IMG0335A.jpg"/>
          <p:cNvPicPr/>
          <p:nvPr/>
        </p:nvPicPr>
        <p:blipFill>
          <a:blip r:embed="rId8">
            <a:lum bright="20000" contrast="17000"/>
          </a:blip>
          <a:srcRect/>
          <a:stretch>
            <a:fillRect/>
          </a:stretch>
        </p:blipFill>
        <p:spPr bwMode="auto">
          <a:xfrm>
            <a:off x="34290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E:\Documents and Settings\MEHMOOD ELLAHI\Desktop\Photos\IMG0326A.jpg"/>
          <p:cNvPicPr/>
          <p:nvPr/>
        </p:nvPicPr>
        <p:blipFill>
          <a:blip r:embed="rId9">
            <a:lum bright="18000" contrast="5000"/>
          </a:blip>
          <a:srcRect/>
          <a:stretch>
            <a:fillRect/>
          </a:stretch>
        </p:blipFill>
        <p:spPr bwMode="auto">
          <a:xfrm>
            <a:off x="685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M.Elahi-1\Soha Photos\16128362_1243190905774025_1203650957_n.jpg"/>
          <p:cNvPicPr>
            <a:picLocks noChangeAspect="1" noChangeArrowheads="1"/>
          </p:cNvPicPr>
          <p:nvPr/>
        </p:nvPicPr>
        <p:blipFill>
          <a:blip r:embed="rId10">
            <a:lum bright="10000" contrast="10000"/>
          </a:blip>
          <a:srcRect/>
          <a:stretch>
            <a:fillRect/>
          </a:stretch>
        </p:blipFill>
        <p:spPr bwMode="auto">
          <a:xfrm>
            <a:off x="6324600" y="4800600"/>
            <a:ext cx="2438400" cy="1828800"/>
          </a:xfrm>
          <a:prstGeom prst="rect">
            <a:avLst/>
          </a:prstGeom>
          <a:noFill/>
        </p:spPr>
      </p:pic>
      <p:pic>
        <p:nvPicPr>
          <p:cNvPr id="19" name="Picture 18" descr="E:\Documents and Settings\MEHMOOD ELLAHI\Desktop\Photos\IMG0309A.jpg"/>
          <p:cNvPicPr/>
          <p:nvPr/>
        </p:nvPicPr>
        <p:blipFill>
          <a:blip r:embed="rId11">
            <a:lum bright="20000" contrast="15000"/>
          </a:blip>
          <a:srcRect/>
          <a:stretch>
            <a:fillRect/>
          </a:stretch>
        </p:blipFill>
        <p:spPr bwMode="auto">
          <a:xfrm>
            <a:off x="61722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:\Documents and Settings\MEHMOOD ELLAHI\Desktop\Photos\IMG0286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\IMG0288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743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:\Documents and Settings\MEHMOOD ELLAHI\Desktop\Photos\IMG0314A.jpg"/>
          <p:cNvPicPr/>
          <p:nvPr/>
        </p:nvPicPr>
        <p:blipFill>
          <a:blip r:embed="rId5">
            <a:lum bright="13000" contrast="8000"/>
          </a:blip>
          <a:srcRect/>
          <a:stretch>
            <a:fillRect/>
          </a:stretch>
        </p:blipFill>
        <p:spPr bwMode="auto">
          <a:xfrm>
            <a:off x="35052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E:\Documents and Settings\MEHMOOD ELLAHI\Desktop\Photos\IMG0310A.jpg"/>
          <p:cNvPicPr/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>
            <a:off x="63246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E:\Documents and Settings\MEHMOOD ELLAHI\Desktop\Photos\IMG0312A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:\Documents and Settings\MEHMOOD ELLAHI\Desktop\Photos\IMG0311A.jpg"/>
          <p:cNvPicPr/>
          <p:nvPr/>
        </p:nvPicPr>
        <p:blipFill>
          <a:blip r:embed="rId8">
            <a:lum bright="15000" contrast="11000"/>
          </a:blip>
          <a:srcRect/>
          <a:stretch>
            <a:fillRect/>
          </a:stretch>
        </p:blipFill>
        <p:spPr bwMode="auto">
          <a:xfrm>
            <a:off x="685800" y="762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E:\Documents and Settings\MEHMOOD ELLAHI\Desktop\Photos\IMG0340A.jpg"/>
          <p:cNvPicPr/>
          <p:nvPr/>
        </p:nvPicPr>
        <p:blipFill>
          <a:blip r:embed="rId9">
            <a:lum bright="15000" contrast="10000"/>
          </a:blip>
          <a:srcRect/>
          <a:stretch>
            <a:fillRect/>
          </a:stretch>
        </p:blipFill>
        <p:spPr bwMode="auto">
          <a:xfrm>
            <a:off x="685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E:\Documents and Settings\MEHMOOD ELLAHI\Desktop\Photos\IMG0338A.jpg"/>
          <p:cNvPicPr/>
          <p:nvPr/>
        </p:nvPicPr>
        <p:blipFill>
          <a:blip r:embed="rId10">
            <a:lum bright="15000" contrast="10000"/>
          </a:blip>
          <a:srcRect/>
          <a:stretch>
            <a:fillRect/>
          </a:stretch>
        </p:blipFill>
        <p:spPr bwMode="auto">
          <a:xfrm>
            <a:off x="3505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E:\Documents and Settings\MEHMOOD ELLAHI\Desktop\Photos\IMG0339A.jpg"/>
          <p:cNvPicPr/>
          <p:nvPr/>
        </p:nvPicPr>
        <p:blipFill>
          <a:blip r:embed="rId11">
            <a:lum bright="15000" contrast="10000"/>
          </a:blip>
          <a:srcRect/>
          <a:stretch>
            <a:fillRect/>
          </a:stretch>
        </p:blipFill>
        <p:spPr bwMode="auto">
          <a:xfrm>
            <a:off x="63246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851648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Expected Main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362200"/>
            <a:ext cx="7391400" cy="3733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A- Promoted healthy / rich food crops with low external input </a:t>
            </a:r>
          </a:p>
          <a:p>
            <a:pPr algn="l"/>
            <a:r>
              <a:rPr lang="en-US" dirty="0" smtClean="0"/>
              <a:t>     farming practices to overcome malnutrition and  </a:t>
            </a:r>
          </a:p>
          <a:p>
            <a:pPr algn="l"/>
            <a:r>
              <a:rPr lang="en-US" dirty="0" smtClean="0"/>
              <a:t>     micronutrients deficiencies and ensure healthy environment </a:t>
            </a:r>
          </a:p>
          <a:p>
            <a:pPr algn="l"/>
            <a:r>
              <a:rPr lang="en-US" dirty="0" smtClean="0"/>
              <a:t>     for agriculture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B-Promoted Organic Farming System with self operating farmers  </a:t>
            </a:r>
          </a:p>
          <a:p>
            <a:pPr algn="l"/>
            <a:r>
              <a:rPr lang="en-US" dirty="0" smtClean="0"/>
              <a:t>    and up-scaling through Farm Services Center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C-Increased scope of biological nourishment in crop nutrition</a:t>
            </a:r>
          </a:p>
          <a:p>
            <a:pPr algn="l"/>
            <a:r>
              <a:rPr lang="en-US" dirty="0" smtClean="0"/>
              <a:t>    through leguminous  crops, green manures, composts of </a:t>
            </a:r>
          </a:p>
          <a:p>
            <a:pPr algn="l"/>
            <a:r>
              <a:rPr lang="en-US" dirty="0" smtClean="0"/>
              <a:t>    extraneous organic materials, FYM and chicken manure, </a:t>
            </a:r>
          </a:p>
          <a:p>
            <a:pPr algn="l"/>
            <a:r>
              <a:rPr lang="en-US" dirty="0" smtClean="0"/>
              <a:t>    urban waste, slaughter house byproducts , sugar mill pressed mud. </a:t>
            </a:r>
          </a:p>
          <a:p>
            <a:pPr algn="l"/>
            <a:r>
              <a:rPr lang="en-US" dirty="0" smtClean="0"/>
              <a:t>    etc.    </a:t>
            </a:r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:\Documents and Settings\MEHMOOD ELLAHI\Desktop\Photosdated 2122016\IMG0427A.jpg"/>
          <p:cNvPicPr/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685800" y="7620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Documents and Settings\MEHMOOD ELLAHI\Desktop\Photosdated 2122016\IMG0414A.jpg"/>
          <p:cNvPicPr/>
          <p:nvPr/>
        </p:nvPicPr>
        <p:blipFill>
          <a:blip r:embed="rId4">
            <a:lum bright="10000" contrast="5000"/>
          </a:blip>
          <a:srcRect/>
          <a:stretch>
            <a:fillRect/>
          </a:stretch>
        </p:blipFill>
        <p:spPr bwMode="auto">
          <a:xfrm>
            <a:off x="3429000" y="8382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:\Documents and Settings\MEHMOOD ELLAHI\Desktop\Photosdated 2122016\IMG0434A.jpg"/>
          <p:cNvPicPr/>
          <p:nvPr/>
        </p:nvPicPr>
        <p:blipFill>
          <a:blip r:embed="rId5">
            <a:lum bright="10000" contrast="8000"/>
          </a:blip>
          <a:srcRect/>
          <a:stretch>
            <a:fillRect/>
          </a:stretch>
        </p:blipFill>
        <p:spPr bwMode="auto">
          <a:xfrm>
            <a:off x="6172200" y="838200"/>
            <a:ext cx="243312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Documents and Settings\MEHMOOD ELLAHI\Desktop\Photosdated 2122016\IMG0422A.jpg"/>
          <p:cNvPicPr/>
          <p:nvPr/>
        </p:nvPicPr>
        <p:blipFill>
          <a:blip r:embed="rId6">
            <a:lum bright="10000" contrast="7000"/>
          </a:blip>
          <a:srcRect/>
          <a:stretch>
            <a:fillRect/>
          </a:stretch>
        </p:blipFill>
        <p:spPr bwMode="auto">
          <a:xfrm>
            <a:off x="685800" y="2819400"/>
            <a:ext cx="24299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Documents and Settings\MEHMOOD ELLAHI\Desktop\Photosdated 2122016\IMG0426A.jpg"/>
          <p:cNvPicPr/>
          <p:nvPr/>
        </p:nvPicPr>
        <p:blipFill>
          <a:blip r:embed="rId7">
            <a:lum bright="10000" contrast="8000"/>
          </a:blip>
          <a:srcRect/>
          <a:stretch>
            <a:fillRect/>
          </a:stretch>
        </p:blipFill>
        <p:spPr bwMode="auto">
          <a:xfrm>
            <a:off x="3437447" y="28194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E:\Documents and Settings\MEHMOOD ELLAHI\Desktop\Photosdated 2122016\IMG0421A.jpg"/>
          <p:cNvPicPr/>
          <p:nvPr/>
        </p:nvPicPr>
        <p:blipFill>
          <a:blip r:embed="rId8">
            <a:lum bright="10000" contrast="10000"/>
          </a:blip>
          <a:srcRect/>
          <a:stretch>
            <a:fillRect/>
          </a:stretch>
        </p:blipFill>
        <p:spPr bwMode="auto">
          <a:xfrm>
            <a:off x="6172200" y="2819400"/>
            <a:ext cx="243122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:\Documents and Settings\MEHMOOD ELLAHI\Desktop\Photosdated 2122016\IMG0432A.jpg"/>
          <p:cNvPicPr/>
          <p:nvPr/>
        </p:nvPicPr>
        <p:blipFill>
          <a:blip r:embed="rId9">
            <a:lum bright="10000" contrast="7000"/>
          </a:blip>
          <a:srcRect/>
          <a:stretch>
            <a:fillRect/>
          </a:stretch>
        </p:blipFill>
        <p:spPr bwMode="auto">
          <a:xfrm>
            <a:off x="685800" y="4800600"/>
            <a:ext cx="24299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INDIGOROSE\Desktop\Received image\20160719_111804.jpg"/>
          <p:cNvPicPr/>
          <p:nvPr/>
        </p:nvPicPr>
        <p:blipFill>
          <a:blip r:embed="rId10" cstate="print">
            <a:lum bright="10000" contrast="10000"/>
          </a:blip>
          <a:srcRect/>
          <a:stretch>
            <a:fillRect/>
          </a:stretch>
        </p:blipFill>
        <p:spPr bwMode="auto">
          <a:xfrm>
            <a:off x="3429000" y="4800600"/>
            <a:ext cx="24903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Users\INDIGOROSE\Desktop\Received image\20160719_112108.jpg"/>
          <p:cNvPicPr/>
          <p:nvPr/>
        </p:nvPicPr>
        <p:blipFill>
          <a:blip r:embed="rId11" cstate="print">
            <a:lum bright="10000" contrast="10000"/>
          </a:blip>
          <a:srcRect/>
          <a:stretch>
            <a:fillRect/>
          </a:stretch>
        </p:blipFill>
        <p:spPr bwMode="auto">
          <a:xfrm>
            <a:off x="6172200" y="4800600"/>
            <a:ext cx="247080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Documents and Settings\MEHMOOD ELLAHI\Desktop\AWARENESS S (G)\Photos\IMG0387A.jpg"/>
          <p:cNvPicPr/>
          <p:nvPr/>
        </p:nvPicPr>
        <p:blipFill>
          <a:blip r:embed="rId3">
            <a:lum bright="10000" contrast="10000"/>
          </a:blip>
          <a:srcRect/>
          <a:stretch>
            <a:fillRect/>
          </a:stretch>
        </p:blipFill>
        <p:spPr bwMode="auto">
          <a:xfrm>
            <a:off x="6172200" y="838200"/>
            <a:ext cx="23479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:\Documents and Settings\MEHMOOD ELLAHI\Desktop\AWARENESS S (G)\Photos\IMG0397A.jpg"/>
          <p:cNvPicPr/>
          <p:nvPr/>
        </p:nvPicPr>
        <p:blipFill>
          <a:blip r:embed="rId4">
            <a:lum bright="10000" contrast="10000"/>
          </a:blip>
          <a:srcRect/>
          <a:stretch>
            <a:fillRect/>
          </a:stretch>
        </p:blipFill>
        <p:spPr bwMode="auto">
          <a:xfrm>
            <a:off x="34290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E:\Documents and Settings\MEHMOOD ELLAHI\Desktop\AWARENESS S (G)\Photos\IMG0403A.jpg"/>
          <p:cNvPicPr/>
          <p:nvPr/>
        </p:nvPicPr>
        <p:blipFill>
          <a:blip r:embed="rId5">
            <a:lum bright="10000" contrast="10000"/>
          </a:blip>
          <a:srcRect/>
          <a:stretch>
            <a:fillRect/>
          </a:stretch>
        </p:blipFill>
        <p:spPr bwMode="auto">
          <a:xfrm>
            <a:off x="685800" y="838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Documents and Settings\MEHMOOD ELLAHI\Desktop\AWARENESS S (G)\Photos\IMG0400A.jpg"/>
          <p:cNvPicPr/>
          <p:nvPr/>
        </p:nvPicPr>
        <p:blipFill>
          <a:blip r:embed="rId6">
            <a:lum bright="10000" contrast="10000"/>
          </a:blip>
          <a:srcRect/>
          <a:stretch>
            <a:fillRect/>
          </a:stretch>
        </p:blipFill>
        <p:spPr bwMode="auto">
          <a:xfrm>
            <a:off x="6858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Documents and Settings\MEHMOOD ELLAHI\Desktop\AWARENESS S (G)\Photos\IMG0399A.jpg"/>
          <p:cNvPicPr/>
          <p:nvPr/>
        </p:nvPicPr>
        <p:blipFill>
          <a:blip r:embed="rId7">
            <a:lum bright="10000" contrast="10000"/>
          </a:blip>
          <a:srcRect/>
          <a:stretch>
            <a:fillRect/>
          </a:stretch>
        </p:blipFill>
        <p:spPr bwMode="auto">
          <a:xfrm>
            <a:off x="34290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Documents and Settings\MEHMOOD ELLAHI\Desktop\AWARENESS S (G)\Photos\IMG0407A.jpg"/>
          <p:cNvPicPr/>
          <p:nvPr/>
        </p:nvPicPr>
        <p:blipFill>
          <a:blip r:embed="rId8">
            <a:lum bright="10000" contrast="10000"/>
          </a:blip>
          <a:srcRect/>
          <a:stretch>
            <a:fillRect/>
          </a:stretch>
        </p:blipFill>
        <p:spPr bwMode="auto">
          <a:xfrm>
            <a:off x="6172200" y="2819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:\Documents and Settings\MEHMOOD ELLAHI\Desktop\AWARENESS S (G)\Photos\IMG0392A.jpg"/>
          <p:cNvPicPr/>
          <p:nvPr/>
        </p:nvPicPr>
        <p:blipFill>
          <a:blip r:embed="rId9">
            <a:lum bright="10000" contrast="10000"/>
          </a:blip>
          <a:srcRect/>
          <a:stretch>
            <a:fillRect/>
          </a:stretch>
        </p:blipFill>
        <p:spPr bwMode="auto">
          <a:xfrm>
            <a:off x="6858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:\M-Elahi-1\pics\IMG_20160712_125553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M-Elahi-1\pics\IMG_20160712_125451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4800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10712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9600" b="1" dirty="0" smtClean="0"/>
              <a:t>THANK YOU</a:t>
            </a:r>
            <a:endParaRPr lang="en-US" sz="9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851648" cy="914400"/>
          </a:xfrm>
        </p:spPr>
        <p:txBody>
          <a:bodyPr/>
          <a:lstStyle/>
          <a:p>
            <a:pPr algn="ctr"/>
            <a:r>
              <a:rPr lang="en-US" dirty="0" smtClean="0"/>
              <a:t>Activities Completed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4267200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en-US" dirty="0" smtClean="0"/>
              <a:t>1-Inception Phase:</a:t>
            </a:r>
          </a:p>
          <a:p>
            <a:pPr marL="514350" indent="-514350" algn="l"/>
            <a:r>
              <a:rPr lang="en-US" dirty="0" smtClean="0"/>
              <a:t>  -Baseline Survey………………………………………….Rs:   5,000</a:t>
            </a:r>
          </a:p>
          <a:p>
            <a:pPr marL="514350" indent="-514350" algn="l"/>
            <a:r>
              <a:rPr lang="en-US" dirty="0" smtClean="0"/>
              <a:t>  -Awareness raising sessions with farmers     </a:t>
            </a:r>
          </a:p>
          <a:p>
            <a:pPr marL="514350" indent="-514350" algn="l"/>
            <a:r>
              <a:rPr lang="en-US" dirty="0" smtClean="0"/>
              <a:t>   (male &amp; female) 5x2,000……………………………Rs:  10,000</a:t>
            </a:r>
          </a:p>
          <a:p>
            <a:pPr marL="514350" indent="-514350" algn="l"/>
            <a:r>
              <a:rPr lang="en-US" dirty="0" smtClean="0"/>
              <a:t> -Compost making trainings 3x40,000………..Rs: 120,000</a:t>
            </a:r>
          </a:p>
          <a:p>
            <a:pPr marL="514350" indent="-514350" algn="l"/>
            <a:r>
              <a:rPr lang="en-US" dirty="0" smtClean="0"/>
              <a:t> -Application Methodology / practical </a:t>
            </a:r>
          </a:p>
          <a:p>
            <a:pPr marL="514350" indent="-514350" algn="l"/>
            <a:r>
              <a:rPr lang="en-US" dirty="0" smtClean="0"/>
              <a:t>   display 3x 10,000……………………………………….Rs:  30,000</a:t>
            </a:r>
          </a:p>
          <a:p>
            <a:pPr marL="514350" indent="-514350" algn="l"/>
            <a:r>
              <a:rPr lang="en-US" dirty="0" smtClean="0"/>
              <a:t> -Establish Compost making sites 3x5,000….Rs:   15,000</a:t>
            </a:r>
          </a:p>
          <a:p>
            <a:pPr marL="514350" indent="-514350" algn="l"/>
            <a:r>
              <a:rPr lang="en-US" dirty="0" smtClean="0"/>
              <a:t> -Production of IEC material……………………….Rs:  20,000 </a:t>
            </a:r>
          </a:p>
          <a:p>
            <a:pPr marL="514350" indent="-514350" algn="l"/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"/>
            <a:ext cx="7772400" cy="381000"/>
          </a:xfrm>
        </p:spPr>
        <p:txBody>
          <a:bodyPr>
            <a:normAutofit fontScale="90000"/>
          </a:bodyPr>
          <a:lstStyle/>
          <a:p>
            <a:r>
              <a:rPr sz="3200" smtClean="0"/>
              <a:t>Summary of completed works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7845552" cy="5410200"/>
          </a:xfrm>
        </p:spPr>
        <p:txBody>
          <a:bodyPr/>
          <a:lstStyle/>
          <a:p>
            <a:r>
              <a:rPr lang="en-US" b="1" dirty="0" smtClean="0"/>
              <a:t>Summary of completed works: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381000"/>
          <a:ext cx="8610601" cy="6146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/>
                <a:gridCol w="2596500"/>
                <a:gridCol w="1137302"/>
                <a:gridCol w="1295398"/>
                <a:gridCol w="838200"/>
                <a:gridCol w="990600"/>
                <a:gridCol w="1447801"/>
              </a:tblGrid>
              <a:tr h="4084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Sr.#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Name of activity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Village /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Location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Times New Roman"/>
                          <a:cs typeface="Times New Roman"/>
                        </a:rPr>
                        <a:t>Direct 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participant</a:t>
                      </a:r>
                      <a:r>
                        <a:rPr lang="en-US" sz="11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Beneficiaries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Household benefitted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Indirect Beneficiaries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  <a:ea typeface="Times New Roman"/>
                          <a:cs typeface="Times New Roman"/>
                        </a:rPr>
                        <a:t>Date of completion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4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Baseline Survey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Women(MDDS)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Focus Group Discussion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Chbraki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women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18.05.016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20.05.016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24.05.016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312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Raising Sessions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five No: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Awareness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5.      Awareness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Session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Khalason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female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female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125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92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119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03.06.016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03.06.016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04.06.016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19.07.016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21.07.016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72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Training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 display 3 #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Training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/display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Compost making Training /display</a:t>
                      </a:r>
                      <a:endParaRPr lang="en-US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Training /display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Sar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male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21 HH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140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/7/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&amp; 28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/7/2016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en-US" sz="1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&amp; 22</a:t>
                      </a:r>
                      <a:r>
                        <a:rPr lang="en-US" sz="1200" baseline="30000" dirty="0">
                          <a:latin typeface="Calibri"/>
                          <a:ea typeface="Times New Roman"/>
                          <a:cs typeface="Times New Roman"/>
                        </a:rPr>
                        <a:t>nd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/10/2016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66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Establishment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Compost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making sites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Babar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Khan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making 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Haroon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Compost making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Site 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in the land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of Muhammad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Irshad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Zain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Chinjiala</a:t>
                      </a: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Cum </a:t>
                      </a:r>
                      <a:r>
                        <a:rPr lang="en-US" sz="1200" dirty="0" err="1">
                          <a:latin typeface="Calibri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30.07.2016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04.11.2016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9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Methodology/Compost</a:t>
                      </a:r>
                      <a:r>
                        <a:rPr lang="en-US" sz="1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making display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Practical display  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   Practical display  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Calibri "/>
                          <a:ea typeface="+mn-ea"/>
                          <a:cs typeface="+mn-cs"/>
                        </a:rPr>
                        <a:t>   Practical display</a:t>
                      </a:r>
                      <a:endParaRPr lang="en-US" sz="1200" dirty="0">
                        <a:latin typeface="Calibri (body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Soha</a:t>
                      </a:r>
                      <a:endParaRPr lang="en-US" sz="1200" dirty="0" smtClean="0">
                        <a:latin typeface="Calibri 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Zaindi</a:t>
                      </a:r>
                      <a:r>
                        <a:rPr lang="en-US" sz="1200" dirty="0" smtClean="0">
                          <a:latin typeface="Calibri 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Kacchi</a:t>
                      </a:r>
                      <a:endParaRPr lang="en-US" sz="1200" dirty="0" smtClean="0">
                        <a:latin typeface="Calibri 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 "/>
                          <a:ea typeface="Times New Roman"/>
                          <a:cs typeface="Times New Roman"/>
                        </a:rPr>
                        <a:t>Chinjiala</a:t>
                      </a:r>
                      <a:endParaRPr lang="en-US" sz="1200" dirty="0">
                        <a:latin typeface="Calibri 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male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 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15HH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15HH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28.11.2016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29.11.2016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Times New Roman"/>
                          <a:cs typeface="Times New Roman"/>
                        </a:rPr>
                        <a:t>30.11.2016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New folderfield\13296241_1041918592567925_2133650581_n.jpg"/>
          <p:cNvPicPr/>
          <p:nvPr/>
        </p:nvPicPr>
        <p:blipFill>
          <a:blip r:embed="rId3">
            <a:lum bright="26000" contrast="10000"/>
          </a:blip>
          <a:srcRect/>
          <a:stretch>
            <a:fillRect/>
          </a:stretch>
        </p:blipFill>
        <p:spPr bwMode="auto">
          <a:xfrm>
            <a:off x="1600200" y="1219200"/>
            <a:ext cx="65531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2A.jpg"/>
          <p:cNvPicPr/>
          <p:nvPr/>
        </p:nvPicPr>
        <p:blipFill>
          <a:blip r:embed="rId3">
            <a:lum bright="20000" contrast="18000"/>
          </a:blip>
          <a:srcRect/>
          <a:stretch>
            <a:fillRect/>
          </a:stretch>
        </p:blipFill>
        <p:spPr bwMode="auto">
          <a:xfrm>
            <a:off x="1600200" y="1371600"/>
            <a:ext cx="624839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13393210_1049736405119477_1936007755_n.jpg"/>
          <p:cNvPicPr/>
          <p:nvPr/>
        </p:nvPicPr>
        <p:blipFill>
          <a:blip r:embed="rId3" cstate="print">
            <a:lum bright="35000" contrast="32000"/>
          </a:blip>
          <a:srcRect/>
          <a:stretch>
            <a:fillRect/>
          </a:stretch>
        </p:blipFill>
        <p:spPr bwMode="auto">
          <a:xfrm>
            <a:off x="1524000" y="13716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:\Photos\IMG0026A.jpg"/>
          <p:cNvPicPr/>
          <p:nvPr/>
        </p:nvPicPr>
        <p:blipFill>
          <a:blip r:embed="rId3">
            <a:lum bright="25000" contrast="15000"/>
          </a:blip>
          <a:stretch>
            <a:fillRect/>
          </a:stretch>
        </p:blipFill>
        <p:spPr bwMode="auto">
          <a:xfrm>
            <a:off x="1752600" y="1371600"/>
            <a:ext cx="5943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:\aware sessions-1\Kachi(Khlosa)\13816764_1079169522176165_1223375288_n.jpg"/>
          <p:cNvPicPr/>
          <p:nvPr/>
        </p:nvPicPr>
        <p:blipFill>
          <a:blip r:embed="rId3">
            <a:lum bright="31000" contrast="21000"/>
          </a:blip>
          <a:srcRect/>
          <a:stretch>
            <a:fillRect/>
          </a:stretch>
        </p:blipFill>
        <p:spPr bwMode="auto">
          <a:xfrm>
            <a:off x="1676400" y="14478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1345</TotalTime>
  <Words>741</Words>
  <Application>Microsoft Office PowerPoint</Application>
  <PresentationFormat>On-screen Show (4:3)</PresentationFormat>
  <Paragraphs>228</Paragraphs>
  <Slides>22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Welcome To Organic Farming-Nutrition Sensitive Agriculture  </vt:lpstr>
      <vt:lpstr>Expected Main Results</vt:lpstr>
      <vt:lpstr>Activities Completed</vt:lpstr>
      <vt:lpstr>Summary of completed works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  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MEHMOOD ELLAHI</dc:creator>
  <cp:lastModifiedBy>MEHMOOD ELLAHI</cp:lastModifiedBy>
  <cp:revision>127</cp:revision>
  <dcterms:created xsi:type="dcterms:W3CDTF">2016-11-14T00:04:45Z</dcterms:created>
  <dcterms:modified xsi:type="dcterms:W3CDTF">2017-03-23T12:00:01Z</dcterms:modified>
</cp:coreProperties>
</file>