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60" r:id="rId4"/>
    <p:sldId id="262" r:id="rId5"/>
    <p:sldId id="263" r:id="rId6"/>
    <p:sldId id="264" r:id="rId7"/>
    <p:sldId id="267" r:id="rId8"/>
    <p:sldId id="270" r:id="rId9"/>
    <p:sldId id="297" r:id="rId10"/>
    <p:sldId id="298" r:id="rId11"/>
    <p:sldId id="300" r:id="rId12"/>
    <p:sldId id="299" r:id="rId13"/>
    <p:sldId id="301" r:id="rId14"/>
    <p:sldId id="302" r:id="rId15"/>
    <p:sldId id="265" r:id="rId16"/>
    <p:sldId id="257" r:id="rId17"/>
    <p:sldId id="259" r:id="rId18"/>
    <p:sldId id="266" r:id="rId19"/>
    <p:sldId id="274" r:id="rId20"/>
    <p:sldId id="268" r:id="rId21"/>
    <p:sldId id="273" r:id="rId22"/>
    <p:sldId id="275" r:id="rId23"/>
    <p:sldId id="276" r:id="rId24"/>
    <p:sldId id="277" r:id="rId25"/>
    <p:sldId id="279" r:id="rId26"/>
    <p:sldId id="293" r:id="rId27"/>
    <p:sldId id="283" r:id="rId28"/>
    <p:sldId id="290" r:id="rId29"/>
    <p:sldId id="291" r:id="rId30"/>
    <p:sldId id="292" r:id="rId31"/>
    <p:sldId id="284" r:id="rId32"/>
    <p:sldId id="294" r:id="rId33"/>
    <p:sldId id="285" r:id="rId34"/>
    <p:sldId id="303" r:id="rId35"/>
    <p:sldId id="295" r:id="rId36"/>
    <p:sldId id="296" r:id="rId37"/>
    <p:sldId id="269" r:id="rId38"/>
    <p:sldId id="287" r:id="rId39"/>
    <p:sldId id="280" r:id="rId40"/>
    <p:sldId id="271" r:id="rId41"/>
    <p:sldId id="261" r:id="rId42"/>
    <p:sldId id="272" r:id="rId43"/>
  </p:sldIdLst>
  <p:sldSz cx="9144000" cy="6858000" type="screen4x3"/>
  <p:notesSz cx="6858000" cy="9144000"/>
  <p:defaultTextStyle>
    <a:defPPr>
      <a:defRPr lang="ky-K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4660"/>
  </p:normalViewPr>
  <p:slideViewPr>
    <p:cSldViewPr>
      <p:cViewPr varScale="1">
        <p:scale>
          <a:sx n="66" d="100"/>
          <a:sy n="66" d="100"/>
        </p:scale>
        <p:origin x="-6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y-KG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y-KG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y-KG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y-KG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y-KG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y-KG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y-KG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y-KG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y-KG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y-KG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y-KG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E7843A-6021-4799-9434-84863DC9DFEE}" type="datetimeFigureOut">
              <a:rPr lang="ky-KG" smtClean="0"/>
              <a:pPr/>
              <a:t>10.04.17</a:t>
            </a:fld>
            <a:endParaRPr lang="ky-KG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ky-KG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EF14253-943A-4996-B760-187D3751B92C}" type="slidenum">
              <a:rPr lang="ky-KG" smtClean="0"/>
              <a:pPr/>
              <a:t>‹#›</a:t>
            </a:fld>
            <a:endParaRPr lang="ky-KG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980728"/>
            <a:ext cx="8458200" cy="3600400"/>
          </a:xfrm>
        </p:spPr>
        <p:txBody>
          <a:bodyPr>
            <a:normAutofit/>
          </a:bodyPr>
          <a:lstStyle/>
          <a:p>
            <a:pPr algn="ctr"/>
            <a:r>
              <a:rPr lang="ky-KG" sz="3100" dirty="0" smtClean="0"/>
              <a:t>Тоолуу агро-экосистемада  азыктануу  </a:t>
            </a:r>
            <a:r>
              <a:rPr lang="en-US" sz="3100" dirty="0" smtClean="0"/>
              <a:t/>
            </a:r>
            <a:br>
              <a:rPr lang="en-US" sz="3100" dirty="0" smtClean="0"/>
            </a:br>
            <a:r>
              <a:rPr lang="ky-KG" sz="3100" dirty="0" smtClean="0"/>
              <a:t>проектиси.</a:t>
            </a:r>
            <a:r>
              <a:rPr lang="ky-KG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ky-KG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ky-KG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ky-KG" sz="36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ky-KG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y-KG"/>
          </a:p>
        </p:txBody>
      </p:sp>
      <p:pic>
        <p:nvPicPr>
          <p:cNvPr id="2050" name="Picture 2" descr="E:\ПГАЭ F2F1 Aрстанбап\Фото_F2F1\F2F1_fotos (8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1432" y="764704"/>
            <a:ext cx="8240072" cy="5487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y-KG" sz="3600" dirty="0" smtClean="0"/>
              <a:t>Улгулуу уй-чарбасы.</a:t>
            </a:r>
            <a:endParaRPr lang="ky-KG" sz="3600" dirty="0"/>
          </a:p>
        </p:txBody>
      </p:sp>
      <p:pic>
        <p:nvPicPr>
          <p:cNvPr id="4098" name="Picture 2" descr="E:\ПГАЭ F2F1 Aрстанбап\Фото_F2F1\F2F1_fotos (147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627" y="1935163"/>
            <a:ext cx="6590746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y-KG" sz="3600" dirty="0" smtClean="0">
                <a:solidFill>
                  <a:schemeClr val="accent1">
                    <a:lumMod val="50000"/>
                  </a:schemeClr>
                </a:solidFill>
              </a:rPr>
              <a:t>Опыт алмашуу.</a:t>
            </a:r>
            <a:endParaRPr lang="ky-KG" sz="36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3074" name="Picture 2" descr="E:\ПГАЭ F2F1 Aрстанбап\Фото_F2F1\F2F1_fotos (14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916832"/>
            <a:ext cx="7848872" cy="44077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938368"/>
          </a:xfrm>
        </p:spPr>
        <p:txBody>
          <a:bodyPr>
            <a:noAutofit/>
          </a:bodyPr>
          <a:lstStyle/>
          <a:p>
            <a:pPr algn="ctr"/>
            <a:r>
              <a:rPr lang="ky-KG" sz="2800" dirty="0" smtClean="0"/>
              <a:t>Суу жетпеген айдоо жерлерге питомник уюштуруп, тамчылатма ыкмасын колдонуу.</a:t>
            </a:r>
            <a:endParaRPr lang="ky-KG" sz="2800" dirty="0"/>
          </a:p>
        </p:txBody>
      </p:sp>
      <p:pic>
        <p:nvPicPr>
          <p:cNvPr id="5122" name="Picture 2" descr="E:\ПГАЭ F2F1 Aрстанбап\Фото_F2F1\F2F1_fotos (168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276872"/>
            <a:ext cx="4176463" cy="40477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y-KG" sz="3600" dirty="0" smtClean="0"/>
              <a:t>Уй-шартында орто-куноскана.</a:t>
            </a:r>
            <a:endParaRPr lang="ky-KG" sz="3600" dirty="0"/>
          </a:p>
        </p:txBody>
      </p:sp>
      <p:pic>
        <p:nvPicPr>
          <p:cNvPr id="6146" name="Picture 2" descr="E:\ПГАЭ F2F1 Aрстанбап\Фото_F2F1\F2F1_fotos (149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627" y="1935163"/>
            <a:ext cx="6590746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564904"/>
            <a:ext cx="8496944" cy="3816424"/>
          </a:xfrm>
        </p:spPr>
        <p:txBody>
          <a:bodyPr>
            <a:normAutofit fontScale="90000"/>
          </a:bodyPr>
          <a:lstStyle/>
          <a:p>
            <a:pPr algn="ctr"/>
            <a:r>
              <a:rPr lang="ky-KG" sz="3100" dirty="0" smtClean="0"/>
              <a:t>Тоолуу агроэкосистемада  азыктануу  проектисинин алкагында.</a:t>
            </a:r>
            <a:r>
              <a:rPr lang="ky-KG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ky-KG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ky-KG" sz="3600" dirty="0" smtClean="0">
                <a:solidFill>
                  <a:schemeClr val="accent2">
                    <a:lumMod val="50000"/>
                  </a:schemeClr>
                </a:solidFill>
              </a:rPr>
              <a:t>Калкты жергиликтуу азык ресурстары менен рационалдуу жана туура тамактанууга  уйротуу.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Нарын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облусу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Кочкор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району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боюнча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АКК 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Жакыпова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Бурул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b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ky-KG" sz="36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87624"/>
          </a:xfrm>
        </p:spPr>
        <p:txBody>
          <a:bodyPr>
            <a:normAutofit fontScale="90000"/>
          </a:bodyPr>
          <a:lstStyle/>
          <a:p>
            <a:r>
              <a:rPr lang="ky-KG" dirty="0" smtClean="0"/>
              <a:t>            </a:t>
            </a:r>
            <a:br>
              <a:rPr lang="ky-KG" dirty="0" smtClean="0"/>
            </a:br>
            <a:r>
              <a:rPr lang="ky-KG" dirty="0" smtClean="0"/>
              <a:t>                         максат :</a:t>
            </a:r>
            <a:endParaRPr lang="ky-K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Кыргызстандын тундук аймагында жашаган 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калктын тамак-аш ассортиментин ,рационунун</a:t>
            </a:r>
          </a:p>
          <a:p>
            <a:pPr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     турлуулугун  озгортуу аркылуу  тамактануусун жашыртуу.</a:t>
            </a:r>
            <a:endParaRPr lang="ky-K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y-KG" dirty="0" smtClean="0"/>
              <a:t>Тамак-аш койгойлору :</a:t>
            </a:r>
            <a:endParaRPr lang="ky-K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ky-KG" sz="2000" dirty="0" smtClean="0">
                <a:solidFill>
                  <a:schemeClr val="accent1">
                    <a:lumMod val="50000"/>
                  </a:schemeClr>
                </a:solidFill>
              </a:rPr>
              <a:t>Экологиялык таза тамак –аштын аздыгы.</a:t>
            </a:r>
          </a:p>
          <a:p>
            <a:r>
              <a:rPr lang="ky-KG" sz="2000" dirty="0" smtClean="0">
                <a:solidFill>
                  <a:schemeClr val="accent1">
                    <a:lumMod val="50000"/>
                  </a:schemeClr>
                </a:solidFill>
              </a:rPr>
              <a:t>Бир турлуу тамактануу жана рацион ,жашыруун ачкачылык.</a:t>
            </a:r>
          </a:p>
          <a:p>
            <a:r>
              <a:rPr lang="ky-KG" sz="2000" dirty="0" smtClean="0">
                <a:solidFill>
                  <a:schemeClr val="accent1">
                    <a:lumMod val="50000"/>
                  </a:schemeClr>
                </a:solidFill>
              </a:rPr>
              <a:t>Тамак-аш даярдоодо туура  эмес технологияларды колдонуу.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ky-KG" sz="2000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ky-KG" sz="2000" dirty="0" smtClean="0">
                <a:solidFill>
                  <a:schemeClr val="accent1">
                    <a:lumMod val="50000"/>
                  </a:schemeClr>
                </a:solidFill>
              </a:rPr>
              <a:t>Калк  колдо бар азык ресурстарын туура жана баланстуу колдонобилбестиги.</a:t>
            </a:r>
          </a:p>
          <a:p>
            <a:r>
              <a:rPr lang="ky-KG" sz="2000" dirty="0" smtClean="0">
                <a:solidFill>
                  <a:schemeClr val="accent1">
                    <a:lumMod val="50000"/>
                  </a:schemeClr>
                </a:solidFill>
              </a:rPr>
              <a:t>Жасалма татымалдар жана тез татым тамак-аштарын колдонуу.</a:t>
            </a:r>
          </a:p>
          <a:p>
            <a:r>
              <a:rPr lang="ky-KG" sz="2000" dirty="0" smtClean="0">
                <a:solidFill>
                  <a:schemeClr val="accent1">
                    <a:lumMod val="50000"/>
                  </a:schemeClr>
                </a:solidFill>
              </a:rPr>
              <a:t>Айыл-чарбада химикалалык жер семирткичтерди  колдонуу жана ГМО продукциялары .</a:t>
            </a:r>
          </a:p>
          <a:p>
            <a:r>
              <a:rPr lang="ky-KG" sz="2000" dirty="0" smtClean="0">
                <a:solidFill>
                  <a:schemeClr val="accent1">
                    <a:lumMod val="50000"/>
                  </a:schemeClr>
                </a:solidFill>
              </a:rPr>
              <a:t>Азыркы учурдун тамак-аш койгойлору боюнча калктын маалыматы аздыгы .</a:t>
            </a:r>
          </a:p>
          <a:p>
            <a:pPr>
              <a:buNone/>
            </a:pPr>
            <a:endParaRPr lang="ky-KG" sz="2400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ky-KG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y-KG" sz="3600" b="1" dirty="0" smtClean="0">
                <a:solidFill>
                  <a:schemeClr val="accent2">
                    <a:lumMod val="50000"/>
                  </a:schemeClr>
                </a:solidFill>
              </a:rPr>
              <a:t>Коп  колдонгон тамак-аштар. </a:t>
            </a:r>
            <a:endParaRPr lang="ky-KG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    Кесме , жаркоп, лагман , борщ </a:t>
            </a:r>
          </a:p>
          <a:p>
            <a:pPr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    куруч шорпо , пельмень, куурулган картошка </a:t>
            </a:r>
          </a:p>
          <a:p>
            <a:pPr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    манты, кошан , оромо.плов, бивштекс, гуляш, шашлык</a:t>
            </a:r>
          </a:p>
          <a:p>
            <a:pPr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Курамында : Эт, май, камыр, картошка , пияз .</a:t>
            </a:r>
          </a:p>
          <a:p>
            <a:pPr>
              <a:buNone/>
            </a:pPr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Суусундуктар: Чай, жарма , айран</a:t>
            </a:r>
          </a:p>
          <a:p>
            <a:pPr>
              <a:buNone/>
            </a:pPr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     </a:t>
            </a:r>
          </a:p>
          <a:p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ky-KG" dirty="0" smtClean="0"/>
          </a:p>
          <a:p>
            <a:endParaRPr lang="ky-KG" dirty="0" smtClean="0"/>
          </a:p>
          <a:p>
            <a:endParaRPr lang="ky-KG" dirty="0" smtClean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 smtClean="0"/>
              <a:t>Бир</a:t>
            </a:r>
            <a:r>
              <a:rPr lang="ru-RU" sz="3600" dirty="0" smtClean="0"/>
              <a:t> </a:t>
            </a:r>
            <a:r>
              <a:rPr lang="ru-RU" sz="3600" dirty="0" err="1" smtClean="0"/>
              <a:t>турдуу</a:t>
            </a:r>
            <a:r>
              <a:rPr lang="ru-RU" sz="3600" dirty="0" smtClean="0"/>
              <a:t> </a:t>
            </a:r>
            <a:r>
              <a:rPr lang="ru-RU" sz="3600" dirty="0" err="1" smtClean="0"/>
              <a:t>тамактануу</a:t>
            </a:r>
            <a:r>
              <a:rPr lang="ru-RU" sz="3600" dirty="0" smtClean="0"/>
              <a:t> </a:t>
            </a:r>
            <a:r>
              <a:rPr lang="ru-RU" sz="3600" dirty="0" err="1" smtClean="0"/>
              <a:t>эмнеге</a:t>
            </a:r>
            <a:r>
              <a:rPr lang="ru-RU" sz="3600" dirty="0" smtClean="0"/>
              <a:t> </a:t>
            </a:r>
            <a:r>
              <a:rPr lang="ru-RU" sz="3600" dirty="0" err="1" smtClean="0"/>
              <a:t>алып</a:t>
            </a:r>
            <a:r>
              <a:rPr lang="ru-RU" sz="3600" dirty="0" smtClean="0"/>
              <a:t> </a:t>
            </a:r>
            <a:r>
              <a:rPr lang="ru-RU" sz="3600" dirty="0" err="1" smtClean="0"/>
              <a:t>келет</a:t>
            </a:r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Жашыруун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ачкачылык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Организм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толук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кандуу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витамин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минералдык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заттарды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ала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албайт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Организм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стресске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дуушар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болот.</a:t>
            </a: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Кее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бир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органдар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керектуу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витамин ала-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албаганынын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кесепетинен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ооруга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дуушар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болот.</a:t>
            </a: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Адам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кыжырлуу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болуп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канча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санда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тамак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ичип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жатканын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контрол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кыла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албайт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ал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эми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бул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организмдин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семиришине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алып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келет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Адамдын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организминде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кычкылдуулук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кобойот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428768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ky-KG" sz="4000" dirty="0" smtClean="0">
                <a:solidFill>
                  <a:schemeClr val="accent2">
                    <a:lumMod val="50000"/>
                  </a:schemeClr>
                </a:solidFill>
              </a:rPr>
              <a:t>Тоолуу агро-экосистемада азыктануу (ТАЭСА)</a:t>
            </a:r>
            <a:r>
              <a:rPr lang="en-US" sz="4000" dirty="0" smtClean="0">
                <a:solidFill>
                  <a:schemeClr val="accent2">
                    <a:lumMod val="50000"/>
                  </a:schemeClr>
                </a:solidFill>
              </a:rPr>
              <a:t>IFOAM</a:t>
            </a:r>
            <a:endParaRPr lang="ky-KG" sz="40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263752"/>
          </a:xfrm>
        </p:spPr>
        <p:txBody>
          <a:bodyPr>
            <a:normAutofit fontScale="92500"/>
          </a:bodyPr>
          <a:lstStyle/>
          <a:p>
            <a:pPr>
              <a:buNone/>
            </a:pPr>
            <a:endParaRPr lang="ru-RU" sz="2800" b="1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endParaRPr lang="ky-KG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Долбоор Швейцариялык Онугуу жана  Кызматташуу  Агенттигинин жана  Глобалдык азык-тулук  коопсуздук   программасынын колдоосу  менен  ишке ашууда . </a:t>
            </a:r>
          </a:p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Проект Кыргызстан , Эфиопия , Непал , Перу жана  Пакистан  олколорун камтыган.</a:t>
            </a:r>
          </a:p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Кыргызстанда июль 2015- июль 2018-жыл ичинде ишке ашууда.</a:t>
            </a:r>
          </a:p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Бул баардык олколор тоолуу региондо жайгашкан.</a:t>
            </a:r>
            <a:endParaRPr lang="ky-KG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ky-KG" dirty="0" smtClean="0"/>
              <a:t>    </a:t>
            </a:r>
            <a:r>
              <a:rPr lang="ky-KG" sz="3600" dirty="0" smtClean="0"/>
              <a:t>Аз колдонгон тамак-аштар жана алардын организмге болгон пайдасы. </a:t>
            </a:r>
            <a:endParaRPr lang="ky-KG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ky-KG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Балык тан </a:t>
            </a: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жасалган тамак-аштар 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Кургатылган жемиштер . (Суусундуктар.)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Буурчак турлору 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Дан-эгиндер турлору. ( Турлуу ботколор.)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Жангак турлору. 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Бал </a:t>
            </a:r>
          </a:p>
          <a:p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ky-KG" dirty="0" smtClean="0"/>
          </a:p>
          <a:p>
            <a:endParaRPr lang="ky-KG" dirty="0" smtClean="0"/>
          </a:p>
          <a:p>
            <a:endParaRPr lang="ky-KG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.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Балыктагы</a:t>
            </a:r>
            <a:r>
              <a:rPr lang="ru-RU" dirty="0" smtClean="0"/>
              <a:t> </a:t>
            </a:r>
            <a:r>
              <a:rPr lang="ru-RU" dirty="0" err="1" smtClean="0"/>
              <a:t>пайдалуу</a:t>
            </a:r>
            <a:r>
              <a:rPr lang="ru-RU" dirty="0" smtClean="0"/>
              <a:t> </a:t>
            </a:r>
            <a:r>
              <a:rPr lang="ru-RU" dirty="0" err="1" smtClean="0"/>
              <a:t>заттар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Белоктор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липидтер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аминокислоталар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йод, фтор, кальций, марганец, цинк, селен,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темир,магний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фосфор,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бром,витамин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А ,Д,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F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E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C, PP</a:t>
            </a:r>
            <a:r>
              <a:rPr lang="tr-T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группасындагы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витаминдер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витамин Н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балык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майы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,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кычкылдык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омега -3 .</a:t>
            </a:r>
          </a:p>
          <a:p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Балыктар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жасалма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колмолордо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осуп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чонойсо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дагы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анда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коптогон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керектуу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витаминдер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бар болот.</a:t>
            </a:r>
          </a:p>
          <a:p>
            <a:pPr>
              <a:buNone/>
            </a:pP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     </a:t>
            </a: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908720"/>
            <a:ext cx="8496944" cy="107099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Омега-3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119736"/>
          </a:xfrm>
        </p:spPr>
        <p:txBody>
          <a:bodyPr/>
          <a:lstStyle/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Адамдын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меесинин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коз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торчосунун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иштешине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жакшы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оболго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тузот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. Май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кислотасы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омега-3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ошондой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эле антиоксидант катары да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озун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корсото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алат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,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ар-турдуу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шишикетерди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(опухоль)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алдын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алат.Адамдагы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стресс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гормонун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баса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алат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муундарга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пайдалуу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  Кан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басымын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ордуна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келтирет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салмак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азайтуу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касиетинеээ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  <a:p>
            <a:pPr>
              <a:buNone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Жалпы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оргаизимдин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стабилдешине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алып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келет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 smtClean="0"/>
              <a:t>Балыктын</a:t>
            </a:r>
            <a:r>
              <a:rPr lang="ru-RU" sz="3600" dirty="0" smtClean="0"/>
              <a:t> </a:t>
            </a:r>
            <a:r>
              <a:rPr lang="ru-RU" sz="3600" dirty="0" err="1" smtClean="0"/>
              <a:t>зыяны</a:t>
            </a:r>
            <a:r>
              <a:rPr lang="ru-RU" sz="3600" dirty="0" smtClean="0"/>
              <a:t> </a:t>
            </a:r>
            <a:r>
              <a:rPr lang="ru-RU" sz="3600" dirty="0" err="1" smtClean="0"/>
              <a:t>эмнеде</a:t>
            </a:r>
            <a:r>
              <a:rPr lang="ru-RU" sz="3600" dirty="0" smtClean="0"/>
              <a:t> </a:t>
            </a:r>
            <a:r>
              <a:rPr lang="ru-RU" sz="3600" dirty="0" err="1" smtClean="0"/>
              <a:t>болушу</a:t>
            </a:r>
            <a:r>
              <a:rPr lang="ru-RU" sz="3600" dirty="0" smtClean="0"/>
              <a:t> </a:t>
            </a:r>
            <a:r>
              <a:rPr lang="ru-RU" sz="3600" dirty="0" err="1" smtClean="0"/>
              <a:t>мумкун</a:t>
            </a:r>
            <a:r>
              <a:rPr lang="ru-RU" sz="3600" dirty="0" smtClean="0"/>
              <a:t>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26375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Завод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фабиркалардын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ондуруудон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калган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калдыктарын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сууга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ыргытып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жатканы,балыктырдын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осушуно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зыян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алып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келип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жатат,ал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эми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ал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балыкты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тамак-катары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колдонуу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менен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биз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ден-соолугубузга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да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зыян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алып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келешибиз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мумкун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.</a:t>
            </a:r>
          </a:p>
          <a:p>
            <a:pPr>
              <a:buNone/>
            </a:pPr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pPr>
              <a:buNone/>
            </a:pPr>
            <a:endParaRPr lang="ru-RU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err="1" smtClean="0"/>
              <a:t>Кургатылган</a:t>
            </a:r>
            <a:r>
              <a:rPr lang="ru-RU" sz="3200" dirty="0" smtClean="0"/>
              <a:t> </a:t>
            </a:r>
            <a:r>
              <a:rPr lang="ru-RU" sz="3200" dirty="0" err="1" smtClean="0"/>
              <a:t>жашылча-жемиштердин</a:t>
            </a:r>
            <a:r>
              <a:rPr lang="ru-RU" sz="3200" dirty="0" smtClean="0"/>
              <a:t> </a:t>
            </a:r>
            <a:r>
              <a:rPr lang="ru-RU" sz="3200" dirty="0" err="1" smtClean="0"/>
              <a:t>пайдасы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Консервалоого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салыштырмалуужашылча-жемиште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кургатуу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мезгилинде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коптогон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керектуу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витаминдер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сакталат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.</a:t>
            </a: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Тузумундо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накта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жашылча-жемишке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караганда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минерал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витаминдер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кобуроок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кездешет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.</a:t>
            </a: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Кургатылган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жашылча-жемишти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кагазга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ороп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же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чупорок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мешокторго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2-жыл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моонотундо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сактар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колдонсо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болот . </a:t>
            </a: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Кургатылга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жемишке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нымдуулук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отпош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керек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.</a:t>
            </a: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Эн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жакшы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жол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бул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айнек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идишке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кармоо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бирок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бул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жол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менен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сактоо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мооноту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1 эле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жыл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 smtClean="0"/>
              <a:t>Консервалоо</a:t>
            </a:r>
            <a:r>
              <a:rPr lang="ru-RU" sz="3600" dirty="0" smtClean="0"/>
              <a:t> </a:t>
            </a:r>
            <a:r>
              <a:rPr lang="ru-RU" sz="3600" dirty="0" err="1" smtClean="0"/>
              <a:t>ыкмасынын</a:t>
            </a:r>
            <a:r>
              <a:rPr lang="ru-RU" sz="3600" dirty="0" smtClean="0"/>
              <a:t> </a:t>
            </a:r>
            <a:r>
              <a:rPr lang="ru-RU" sz="3600" dirty="0" err="1" smtClean="0"/>
              <a:t>зыяны</a:t>
            </a:r>
            <a:r>
              <a:rPr lang="ru-RU" sz="3600" dirty="0" smtClean="0"/>
              <a:t>: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Консерваланган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тамак-ашта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ботулотоксин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заты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болушу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мумкун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.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Ботулотоксин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ботулизм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оорунуна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алып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келет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.</a:t>
            </a:r>
          </a:p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Консерваланган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тамак-ашта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керектуу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витамин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минералдар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сакталып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калбайт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Уксус ,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жасалма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татымалдар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 туз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шекер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кошулмасы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коп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кездешет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.</a:t>
            </a:r>
          </a:p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Куурулуп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жасоо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ыкмасы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колдонулат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04088"/>
            <a:ext cx="8291264" cy="1143000"/>
          </a:xfrm>
        </p:spPr>
        <p:txBody>
          <a:bodyPr/>
          <a:lstStyle/>
          <a:p>
            <a:pPr algn="ctr"/>
            <a:r>
              <a:rPr lang="ky-KG" dirty="0" smtClean="0"/>
              <a:t>Бал.</a:t>
            </a:r>
            <a:endParaRPr lang="ky-KG" dirty="0"/>
          </a:p>
        </p:txBody>
      </p:sp>
      <p:pic>
        <p:nvPicPr>
          <p:cNvPr id="3074" name="Picture 2" descr="C:\Users\Бурул\Desktop\downloa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7" y="1829816"/>
            <a:ext cx="4675528" cy="3111352"/>
          </a:xfrm>
          <a:prstGeom prst="rect">
            <a:avLst/>
          </a:prstGeom>
          <a:noFill/>
        </p:spPr>
      </p:pic>
      <p:pic>
        <p:nvPicPr>
          <p:cNvPr id="3076" name="Picture 4" descr="C:\Users\Бурул\Desktop\download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7" y="3573016"/>
            <a:ext cx="3929579" cy="22005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 smtClean="0"/>
              <a:t>Балдын</a:t>
            </a:r>
            <a:r>
              <a:rPr lang="ru-RU" sz="3600" dirty="0" smtClean="0"/>
              <a:t> </a:t>
            </a:r>
            <a:r>
              <a:rPr lang="ru-RU" sz="3600" dirty="0" err="1" smtClean="0"/>
              <a:t>пайдасы</a:t>
            </a:r>
            <a:r>
              <a:rPr lang="ru-RU" sz="3600" dirty="0" smtClean="0"/>
              <a:t> </a:t>
            </a:r>
            <a:r>
              <a:rPr lang="ru-RU" sz="3600" dirty="0" err="1" smtClean="0"/>
              <a:t>жана</a:t>
            </a:r>
            <a:r>
              <a:rPr lang="ru-RU" sz="3600" dirty="0" smtClean="0"/>
              <a:t> </a:t>
            </a:r>
            <a:r>
              <a:rPr lang="ru-RU" sz="3600" dirty="0" err="1" smtClean="0"/>
              <a:t>баалуулук</a:t>
            </a:r>
            <a:r>
              <a:rPr lang="ru-RU" sz="3600" dirty="0" smtClean="0"/>
              <a:t> </a:t>
            </a:r>
            <a:r>
              <a:rPr lang="ru-RU" sz="3600" dirty="0" err="1" smtClean="0"/>
              <a:t>касиети</a:t>
            </a:r>
            <a:r>
              <a:rPr lang="ru-RU" sz="3600" dirty="0" smtClean="0"/>
              <a:t>. 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Курамындда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300 го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жакын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пайдалуу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заттар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камтылган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балда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организмге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зарыл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болгон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деерлик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бардык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химиялык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элементтер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бар.</a:t>
            </a:r>
          </a:p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Организмге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тез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100%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синет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.</a:t>
            </a:r>
          </a:p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Пайдалуулугу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жагынан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бир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дагы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жашылча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тен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келе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албайт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Калория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жагынан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нан,эт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боор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катарында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журот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836712"/>
            <a:ext cx="8136904" cy="1215008"/>
          </a:xfrm>
        </p:spPr>
        <p:txBody>
          <a:bodyPr>
            <a:normAutofit/>
          </a:bodyPr>
          <a:lstStyle/>
          <a:p>
            <a:pPr algn="ctr"/>
            <a:r>
              <a:rPr lang="ky-KG" sz="3600" dirty="0" smtClean="0"/>
              <a:t>Таза бал менен жасалма балды кантип айырмалоого  болот ?</a:t>
            </a:r>
            <a:endParaRPr lang="ky-KG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1-чи ыкма: Чыныгы балда суу болбойт. Кесим нанга 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Балды суртуп,8-10 мунот куто туруу керек, Эгер нан жумшарып кетсе, жасалма бал-ага кошулган кант сиробу нанды жумшартып жиберет.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2-чм ыкма: Балды кагаздын бетине суйкоп, анын устуно карандаш менен жазуу керек, Эгер жазуу кок туско айланып кетсе ,анда балда суу бар .- бул жасалм бал.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3-чу ыкма:  Азыраак олчомдо бал кошулган сууга бир тамчы йод тамызуу керек. Эгер аралашма когоруп кетсе , бул крахмал же ун кошулган жасалма бал. </a:t>
            </a:r>
            <a:endParaRPr lang="ky-K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64672"/>
          </a:xfrm>
        </p:spPr>
        <p:txBody>
          <a:bodyPr>
            <a:normAutofit fontScale="90000"/>
          </a:bodyPr>
          <a:lstStyle/>
          <a:p>
            <a:pPr algn="ctr"/>
            <a:r>
              <a:rPr lang="ky-KG" sz="3600" dirty="0" smtClean="0"/>
              <a:t>Балды кантип туура сактоо керек.</a:t>
            </a:r>
            <a:endParaRPr lang="ky-KG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839816"/>
          </a:xfrm>
        </p:spPr>
        <p:txBody>
          <a:bodyPr>
            <a:normAutofit/>
          </a:bodyPr>
          <a:lstStyle/>
          <a:p>
            <a:r>
              <a:rPr lang="ky-KG" sz="2400" dirty="0" smtClean="0">
                <a:solidFill>
                  <a:schemeClr val="accent2">
                    <a:lumMod val="50000"/>
                  </a:schemeClr>
                </a:solidFill>
              </a:rPr>
              <a:t>Балды сактоо мооноту чексиз.Болгону аны муздаткычта эмес, кургак шкафта сактоо керек.болм температурасында сакталган бал эч качан бузулбайт.</a:t>
            </a:r>
          </a:p>
          <a:p>
            <a:r>
              <a:rPr lang="ky-KG" sz="2400" dirty="0" smtClean="0">
                <a:solidFill>
                  <a:schemeClr val="accent2">
                    <a:lumMod val="50000"/>
                  </a:schemeClr>
                </a:solidFill>
              </a:rPr>
              <a:t>Балды таза айнек же алюминь идишкегана сактоо керек.Жез, темир куюлган бал жагымсыз даамжытка ээ болгондон сырткары ууланууну жаратышы мумкун.</a:t>
            </a:r>
          </a:p>
          <a:p>
            <a:r>
              <a:rPr lang="ky-KG" sz="2400" dirty="0" smtClean="0">
                <a:solidFill>
                  <a:schemeClr val="accent2">
                    <a:lumMod val="50000"/>
                  </a:schemeClr>
                </a:solidFill>
              </a:rPr>
              <a:t>Эски балдын жугу бар идишке жаны алды койууга болбойт. Эски балдын калдыгы жаны балды бузуп, натыйжада даамы менен жыты озгорулуп кетет.</a:t>
            </a:r>
          </a:p>
          <a:p>
            <a:r>
              <a:rPr lang="ky-KG" sz="2400" dirty="0" smtClean="0">
                <a:solidFill>
                  <a:schemeClr val="accent2">
                    <a:lumMod val="50000"/>
                  </a:schemeClr>
                </a:solidFill>
              </a:rPr>
              <a:t>Тонуп калган балды эритуу учун аны ысык сууга тосуп же отко коюуга болбойт. Ысытылган бал бат эле сапатын оготуп,кыжылдап кетет.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</a:rPr>
              <a:t>Жалпы</a:t>
            </a:r>
            <a:r>
              <a:rPr lang="ru-RU" sz="3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3600" dirty="0" err="1" smtClean="0">
                <a:solidFill>
                  <a:schemeClr val="accent2">
                    <a:lumMod val="50000"/>
                  </a:schemeClr>
                </a:solidFill>
              </a:rPr>
              <a:t>максаты</a:t>
            </a:r>
            <a:r>
              <a:rPr lang="en-US" sz="3600" dirty="0" smtClean="0"/>
              <a:t>:</a:t>
            </a:r>
            <a:endParaRPr lang="ky-KG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 </a:t>
            </a:r>
            <a:r>
              <a:rPr lang="en-US" sz="2000" b="1" i="1" dirty="0" smtClean="0">
                <a:solidFill>
                  <a:schemeClr val="tx2"/>
                </a:solidFill>
              </a:rPr>
              <a:t/>
            </a:r>
            <a:br>
              <a:rPr lang="en-US" sz="2000" b="1" i="1" dirty="0" smtClean="0">
                <a:solidFill>
                  <a:schemeClr val="tx2"/>
                </a:solidFill>
              </a:rPr>
            </a:br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Кызмат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корсотуучулор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туйундорунун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комогу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астында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т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оолуу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аймактардагы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калктын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толук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кандуу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тамак-ашка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карата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болгон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мумкунчулукторун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жетиштуу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i="1" dirty="0" err="1" smtClean="0">
                <a:solidFill>
                  <a:schemeClr val="accent2">
                    <a:lumMod val="50000"/>
                  </a:schemeClr>
                </a:solidFill>
              </a:rPr>
              <a:t>азыктанууга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i="1" dirty="0" err="1" smtClean="0">
                <a:solidFill>
                  <a:schemeClr val="accent2">
                    <a:lumMod val="50000"/>
                  </a:schemeClr>
                </a:solidFill>
              </a:rPr>
              <a:t>багытталган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i="1" dirty="0" err="1" smtClean="0">
                <a:solidFill>
                  <a:schemeClr val="accent2">
                    <a:lumMod val="50000"/>
                  </a:schemeClr>
                </a:solidFill>
              </a:rPr>
              <a:t>мыкты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айыл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чарба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практикаларын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400" i="1" dirty="0" err="1" smtClean="0">
                <a:solidFill>
                  <a:schemeClr val="accent2">
                    <a:lumMod val="50000"/>
                  </a:schemeClr>
                </a:solidFill>
              </a:rPr>
              <a:t>инновация-ыкмаларын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о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нуктуруу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i="1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</a:rPr>
              <a:t>жайылтуу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i="1" dirty="0" err="1" smtClean="0">
                <a:solidFill>
                  <a:schemeClr val="accent2">
                    <a:lumMod val="50000"/>
                  </a:schemeClr>
                </a:solidFill>
              </a:rPr>
              <a:t>аркылуу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жакшыртууга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салым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кошуу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</a:br>
            <a:endParaRPr lang="ky-K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ky-KG" dirty="0" smtClean="0"/>
              <a:t>Буурчак турлору. </a:t>
            </a:r>
            <a:endParaRPr lang="ky-KG" dirty="0"/>
          </a:p>
        </p:txBody>
      </p:sp>
      <p:pic>
        <p:nvPicPr>
          <p:cNvPr id="2052" name="Picture 4" descr="C:\Users\Бурул\Desktop\406c9f2b5_621x30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2204864"/>
            <a:ext cx="6347073" cy="3282243"/>
          </a:xfrm>
          <a:prstGeom prst="rect">
            <a:avLst/>
          </a:prstGeom>
          <a:noFill/>
        </p:spPr>
      </p:pic>
      <p:pic>
        <p:nvPicPr>
          <p:cNvPr id="8" name="Picture 2" descr="C:\Users\Бурул\Desktop\boby-polza-poleznie-svoistva-bobo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2996952"/>
            <a:ext cx="3175000" cy="3175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 smtClean="0"/>
              <a:t>Буурчак</a:t>
            </a:r>
            <a:r>
              <a:rPr lang="ru-RU" sz="3600" dirty="0" smtClean="0"/>
              <a:t> </a:t>
            </a:r>
            <a:r>
              <a:rPr lang="ru-RU" sz="3600" dirty="0" err="1" smtClean="0"/>
              <a:t>турунун</a:t>
            </a:r>
            <a:r>
              <a:rPr lang="ru-RU" sz="3600" dirty="0" smtClean="0"/>
              <a:t> </a:t>
            </a:r>
            <a:r>
              <a:rPr lang="ru-RU" sz="3600" dirty="0" err="1" smtClean="0"/>
              <a:t>пайдасы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Буурчак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турлору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баалуу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аминокислоталарга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бай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к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осумдук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белоктун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бир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булагы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болуп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саналат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Буурчакта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камтылган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коптогон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амино-кислоталар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алмашкыз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болуп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эсептелет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.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Буррчактар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организмде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синтезделбейт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ото  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синимдуу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болот.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Белоктон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тышкары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буурчак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турундо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В,С, РР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тайпасындагы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витаминдер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каротоноидтер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минерал 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туздары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кальций , сера, фосфор,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темир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молибдено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бар.</a:t>
            </a:r>
          </a:p>
          <a:p>
            <a:pPr>
              <a:buNone/>
            </a:pP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   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Буурчактар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клетчаткадан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турат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организмди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шлактан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туздардан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оор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металдардан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радионуклидтерден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тазалоочу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касиетке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ээ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 .</a:t>
            </a: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 smtClean="0"/>
              <a:t>Жангак</a:t>
            </a:r>
            <a:r>
              <a:rPr lang="ru-RU" sz="3600" dirty="0" smtClean="0"/>
              <a:t> </a:t>
            </a:r>
            <a:r>
              <a:rPr lang="ru-RU" sz="3600" dirty="0" err="1" smtClean="0"/>
              <a:t>турунун</a:t>
            </a:r>
            <a:r>
              <a:rPr lang="ru-RU" sz="3600" dirty="0" smtClean="0"/>
              <a:t> </a:t>
            </a:r>
            <a:r>
              <a:rPr lang="ru-RU" sz="3600" dirty="0" err="1" smtClean="0"/>
              <a:t>пайдасы</a:t>
            </a:r>
            <a:r>
              <a:rPr lang="ru-RU" sz="3600" dirty="0" smtClean="0"/>
              <a:t>.</a:t>
            </a:r>
            <a:br>
              <a:rPr lang="ru-RU" sz="3600" dirty="0" smtClean="0"/>
            </a:br>
            <a:endParaRPr lang="ky-KG" sz="3600" dirty="0"/>
          </a:p>
        </p:txBody>
      </p:sp>
      <p:pic>
        <p:nvPicPr>
          <p:cNvPr id="4098" name="Picture 2" descr="C:\Users\Бурул\Desktop\gretskiy-oreh-1024x6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35163"/>
            <a:ext cx="7056784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Грек </a:t>
            </a:r>
            <a:r>
              <a:rPr lang="ru-RU" sz="3600" dirty="0" err="1" smtClean="0"/>
              <a:t>жангагы</a:t>
            </a:r>
            <a:r>
              <a:rPr lang="ru-RU" sz="3600" dirty="0" smtClean="0"/>
              <a:t> 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Грек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жангагы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минералдык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заттарга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бай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келет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</a:p>
          <a:p>
            <a:pPr>
              <a:buNone/>
            </a:pPr>
            <a:r>
              <a:rPr lang="ru-RU" smtClean="0">
                <a:solidFill>
                  <a:schemeClr val="accent1">
                    <a:lumMod val="50000"/>
                  </a:schemeClr>
                </a:solidFill>
              </a:rPr>
              <a:t> 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Натрий, цинк ,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темир,кобальт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составында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В,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PP</a:t>
            </a:r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, С.Ф,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E </a:t>
            </a:r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 витаминдер тайпасы нын турлору коп.</a:t>
            </a: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Адамдын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иммунитетин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которуудо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анемияда,журок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кан-тамырлар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орууларына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потенцияга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пайдалуу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Кандын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шекер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составын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азайтат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жана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ошондой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эле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меенин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иштешине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жакшы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шарт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1">
                    <a:lumMod val="50000"/>
                  </a:schemeClr>
                </a:solidFill>
              </a:rPr>
              <a:t>тузот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187624" y="1847088"/>
            <a:ext cx="6840760" cy="429784"/>
          </a:xfrm>
        </p:spPr>
        <p:txBody>
          <a:bodyPr>
            <a:normAutofit fontScale="90000"/>
          </a:bodyPr>
          <a:lstStyle/>
          <a:p>
            <a:endParaRPr lang="ky-KG" dirty="0"/>
          </a:p>
        </p:txBody>
      </p:sp>
      <p:pic>
        <p:nvPicPr>
          <p:cNvPr id="1027" name="Picture 3" descr="C:\Users\Бурул\Desktop\download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124744"/>
            <a:ext cx="8099809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y-KG" sz="3600" dirty="0" smtClean="0"/>
              <a:t>Витаминдер.</a:t>
            </a:r>
            <a:endParaRPr lang="ky-KG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ky-KG" sz="2000" dirty="0" smtClean="0">
                <a:solidFill>
                  <a:schemeClr val="accent2">
                    <a:lumMod val="50000"/>
                  </a:schemeClr>
                </a:solidFill>
              </a:rPr>
              <a:t>Витаминдер –организмдеги  нормалдуу зат алмашууда жана тиричилик аракетинде мааниси чон биологиялык активдуу бирикмелер: тамактануунун алмаштырылгыс фактору .</a:t>
            </a:r>
          </a:p>
          <a:p>
            <a:pPr>
              <a:buNone/>
            </a:pPr>
            <a:endParaRPr lang="ky-KG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ky-KG" sz="2000" dirty="0" smtClean="0">
                <a:solidFill>
                  <a:schemeClr val="accent2">
                    <a:lumMod val="50000"/>
                  </a:schemeClr>
                </a:solidFill>
              </a:rPr>
              <a:t>Витаминдердин кобу ферментердин составдык болугу, алар зат алмашуунц жонго салат. Витаминдер организмде болуучу химиялык реакцияларды тездетет,ошондой эле ферментердин пайда болугуна жана анын функциясына катышат.</a:t>
            </a:r>
          </a:p>
          <a:p>
            <a:pPr>
              <a:buNone/>
            </a:pPr>
            <a:endParaRPr lang="ky-KG" sz="2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ky-KG" sz="2000" dirty="0" smtClean="0">
                <a:solidFill>
                  <a:schemeClr val="accent2">
                    <a:lumMod val="50000"/>
                  </a:schemeClr>
                </a:solidFill>
              </a:rPr>
              <a:t>Организмдин азык заттарды оздоштуруусуно таасир этим , клетканын нормалдуу осушуножана бутундой организмдин оорчушуно туртку берет.</a:t>
            </a:r>
          </a:p>
          <a:p>
            <a:pPr>
              <a:buNone/>
            </a:pPr>
            <a:endParaRPr lang="ky-KG" sz="20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y-KG" sz="3600" dirty="0" smtClean="0"/>
              <a:t>В тобундагы витаминдер. </a:t>
            </a:r>
            <a:endParaRPr lang="ky-KG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В(Тиамин), В (Рибофларин), РР(никотин кислотасы), В5 (Пантотен кислотасы),жана В12 (цианкофолобин.)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Мисалы :Тиамин В -1 витамини-организмдеги нормалдуу зат алмашууга ,айрыкча углевод алмашууга керек.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Тиаминдин жоктугу же ото аздыгы полиневрит</a:t>
            </a:r>
          </a:p>
          <a:p>
            <a:pPr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     жана нерв системасынын катуу оорусу –бери-бериге алып келет.</a:t>
            </a:r>
          </a:p>
          <a:p>
            <a:endParaRPr lang="ky-K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 fontScale="90000"/>
          </a:bodyPr>
          <a:lstStyle/>
          <a:p>
            <a:pPr algn="ctr"/>
            <a:r>
              <a:rPr lang="ky-KG" sz="3200" b="1" dirty="0" smtClean="0"/>
              <a:t>Тамак –ашты идишке сактоо кенештери  :</a:t>
            </a:r>
            <a:endParaRPr lang="ky-KG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4967302"/>
          </a:xfrm>
        </p:spPr>
        <p:txBody>
          <a:bodyPr>
            <a:normAutofit fontScale="92500"/>
          </a:bodyPr>
          <a:lstStyle/>
          <a:p>
            <a:r>
              <a:rPr lang="ky-KG" sz="2200" dirty="0" smtClean="0">
                <a:solidFill>
                  <a:schemeClr val="accent2">
                    <a:lumMod val="50000"/>
                  </a:schemeClr>
                </a:solidFill>
              </a:rPr>
              <a:t>Желим ботолколордо: сут азыктарын, чычырканак жана башка тамак-аштарды  коп убакытка  сактоо зыян</a:t>
            </a:r>
            <a:r>
              <a:rPr lang="ky-KG" sz="2200" dirty="0" smtClean="0"/>
              <a:t>.</a:t>
            </a:r>
          </a:p>
          <a:p>
            <a:r>
              <a:rPr lang="ky-KG" sz="2200" dirty="0" smtClean="0">
                <a:solidFill>
                  <a:schemeClr val="accent2">
                    <a:lumMod val="50000"/>
                  </a:schemeClr>
                </a:solidFill>
              </a:rPr>
              <a:t>Кымызды кышкы убакытка желим идишке чаптырып сактоо зыян.</a:t>
            </a:r>
          </a:p>
          <a:p>
            <a:r>
              <a:rPr lang="ky-KG" sz="2200" dirty="0" smtClean="0">
                <a:solidFill>
                  <a:schemeClr val="accent2">
                    <a:lumMod val="50000"/>
                  </a:schemeClr>
                </a:solidFill>
              </a:rPr>
              <a:t>Желим идиш аяктарын сатып алаарда сак болуу абзел .</a:t>
            </a:r>
          </a:p>
          <a:p>
            <a:r>
              <a:rPr lang="ky-KG" sz="2200" dirty="0" smtClean="0">
                <a:solidFill>
                  <a:schemeClr val="accent2">
                    <a:lumMod val="50000"/>
                  </a:schemeClr>
                </a:solidFill>
              </a:rPr>
              <a:t>Бир колдонуучу идишке экинчи ирет тамак-аш салуу зыян</a:t>
            </a:r>
            <a:r>
              <a:rPr lang="ky-KG" sz="2200" dirty="0" smtClean="0"/>
              <a:t>.</a:t>
            </a:r>
          </a:p>
          <a:p>
            <a:r>
              <a:rPr lang="ky-KG" sz="2200" dirty="0" smtClean="0">
                <a:solidFill>
                  <a:schemeClr val="accent2">
                    <a:lumMod val="50000"/>
                  </a:schemeClr>
                </a:solidFill>
              </a:rPr>
              <a:t>Бир колдонуучу идишке ачкыл суусундуктарды куйуу зыян .</a:t>
            </a:r>
          </a:p>
          <a:p>
            <a:r>
              <a:rPr lang="ky-KG" sz="2200" dirty="0" smtClean="0">
                <a:solidFill>
                  <a:schemeClr val="accent1">
                    <a:lumMod val="50000"/>
                  </a:schemeClr>
                </a:solidFill>
              </a:rPr>
              <a:t>Тамак-ашты айнек же малированный  идиштерге сактоо керек .</a:t>
            </a:r>
          </a:p>
          <a:p>
            <a:r>
              <a:rPr lang="ky-KG" sz="2200" dirty="0" smtClean="0">
                <a:solidFill>
                  <a:schemeClr val="accent1">
                    <a:lumMod val="50000"/>
                  </a:schemeClr>
                </a:solidFill>
              </a:rPr>
              <a:t>Желим идиштерди утилизация кылууда орт колдонсонуз орттун жанына туруу зыян.</a:t>
            </a:r>
          </a:p>
          <a:p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</a:rPr>
              <a:t>Идиш-аякты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</a:rPr>
              <a:t>ашкан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</a:rPr>
              <a:t>менен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</a:rPr>
              <a:t>жуугандан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сон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</a:rPr>
              <a:t>жакшылай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</a:rPr>
              <a:t>чайкаш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200" dirty="0" err="1" smtClean="0">
                <a:solidFill>
                  <a:schemeClr val="accent2">
                    <a:lumMod val="50000"/>
                  </a:schemeClr>
                </a:solidFill>
              </a:rPr>
              <a:t>керек</a:t>
            </a:r>
            <a:r>
              <a:rPr lang="ru-RU" sz="2200" dirty="0" smtClean="0">
                <a:solidFill>
                  <a:schemeClr val="accent2">
                    <a:lumMod val="50000"/>
                  </a:schemeClr>
                </a:solidFill>
              </a:rPr>
              <a:t> .</a:t>
            </a:r>
          </a:p>
          <a:p>
            <a:r>
              <a:rPr lang="ky-KG" sz="2200" dirty="0" smtClean="0">
                <a:solidFill>
                  <a:schemeClr val="accent1">
                    <a:lumMod val="50000"/>
                  </a:schemeClr>
                </a:solidFill>
              </a:rPr>
              <a:t>Кокторду  айнек графинге жуубай салып муздаткычта сактоо керек.</a:t>
            </a:r>
          </a:p>
          <a:p>
            <a:endParaRPr lang="ky-KG" dirty="0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err="1" smtClean="0"/>
              <a:t>Тамак-ашты</a:t>
            </a:r>
            <a:r>
              <a:rPr lang="ru-RU" sz="3600" dirty="0" smtClean="0"/>
              <a:t> </a:t>
            </a:r>
            <a:r>
              <a:rPr lang="ru-RU" sz="3600" dirty="0" err="1" smtClean="0"/>
              <a:t>туура</a:t>
            </a:r>
            <a:r>
              <a:rPr lang="ru-RU" sz="3600" dirty="0" smtClean="0"/>
              <a:t> </a:t>
            </a:r>
            <a:r>
              <a:rPr lang="ru-RU" sz="3600" dirty="0" err="1" smtClean="0"/>
              <a:t>колдонуу</a:t>
            </a:r>
            <a:r>
              <a:rPr lang="ru-RU" sz="3600" dirty="0" smtClean="0"/>
              <a:t> </a:t>
            </a:r>
            <a:r>
              <a:rPr lang="ru-RU" sz="3600" dirty="0" err="1" smtClean="0"/>
              <a:t>боюнча</a:t>
            </a:r>
            <a:r>
              <a:rPr lang="ru-RU" sz="3600" dirty="0" smtClean="0"/>
              <a:t> </a:t>
            </a:r>
            <a:r>
              <a:rPr lang="ru-RU" sz="3600" dirty="0" err="1" smtClean="0"/>
              <a:t>кенештер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000240"/>
            <a:ext cx="8229600" cy="4389120"/>
          </a:xfrm>
        </p:spPr>
        <p:txBody>
          <a:bodyPr>
            <a:normAutofit/>
          </a:bodyPr>
          <a:lstStyle/>
          <a:p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Консерваланган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графиндин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крышкасы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кооп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калган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болсо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ал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салатты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колдонбоо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зарыз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  <a:p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Тамак-аш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сатып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алаарда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созсуз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турдо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сактоо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убактысын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жана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кандай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упаковкада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же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идиште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сатылып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жатканына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маани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бериш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керек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  <a:p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Дюшес же Спрайт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сыяктуу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желим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ботолкодогу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суусундук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ысык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кундо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эшикте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сатылып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жатса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ал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суусундуктарды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сатып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албаш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керек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.</a:t>
            </a:r>
          </a:p>
          <a:p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Тамак-аштын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устун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кок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басып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кете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турган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болсо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ал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тамак-ашты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колдонбоого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аракет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кылыш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керек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же ото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кылдаттык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менен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тазалаш</a:t>
            </a:r>
            <a:r>
              <a:rPr lang="ru-RU" sz="20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000" dirty="0" err="1" smtClean="0">
                <a:solidFill>
                  <a:schemeClr val="accent2">
                    <a:lumMod val="50000"/>
                  </a:schemeClr>
                </a:solidFill>
              </a:rPr>
              <a:t>керек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.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err="1" smtClean="0"/>
              <a:t>Тамак-аштагы</a:t>
            </a:r>
            <a:r>
              <a:rPr lang="ru-RU" sz="3600" dirty="0" smtClean="0"/>
              <a:t> </a:t>
            </a:r>
            <a:r>
              <a:rPr lang="ru-RU" sz="3600" dirty="0" err="1" smtClean="0"/>
              <a:t>пайдалуу</a:t>
            </a:r>
            <a:r>
              <a:rPr lang="ru-RU" sz="3600" dirty="0" smtClean="0"/>
              <a:t> </a:t>
            </a:r>
            <a:r>
              <a:rPr lang="ru-RU" sz="3600" dirty="0" err="1" smtClean="0"/>
              <a:t>кенештер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3975720"/>
          </a:xfrm>
        </p:spPr>
        <p:txBody>
          <a:bodyPr/>
          <a:lstStyle/>
          <a:p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Коктордо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( кок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пияз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укроп,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жандоо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ж.б) коп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пайдалуу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витаминдер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бар бирок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алардын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жалбырактарында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аскарида же ага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окшош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курттардын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личинкалары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коп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кездешет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,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ошондуктан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кокторду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колдоноордун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алдында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аларды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таза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жууп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андан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сон сода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кошулган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сууга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3-5 минут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чылап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койуу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зарыл.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y-KG" dirty="0" smtClean="0"/>
              <a:t>      Кыргызстандан уюмдар.</a:t>
            </a:r>
            <a:endParaRPr lang="ky-K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4000"/>
              </a:lnSpc>
              <a:buNone/>
            </a:pPr>
            <a:r>
              <a:rPr lang="ky-KG" sz="2400" b="1" dirty="0" smtClean="0">
                <a:solidFill>
                  <a:schemeClr val="accent2">
                    <a:lumMod val="50000"/>
                  </a:schemeClr>
                </a:solidFill>
                <a:latin typeface="1Janyzak Arial" pitchFamily="34" charset="0"/>
              </a:rPr>
              <a:t>                             Жетектоочу уюм</a:t>
            </a:r>
          </a:p>
          <a:p>
            <a:pPr>
              <a:lnSpc>
                <a:spcPct val="114000"/>
              </a:lnSpc>
            </a:pPr>
            <a:r>
              <a:rPr lang="ky-KG" sz="2400" b="1" dirty="0" smtClean="0">
                <a:solidFill>
                  <a:schemeClr val="accent2">
                    <a:lumMod val="50000"/>
                  </a:schemeClr>
                </a:solidFill>
                <a:latin typeface="1Janyzak Arial" pitchFamily="34" charset="0"/>
              </a:rPr>
              <a:t> “БИО СЕРВИС” Коомдук Фонду</a:t>
            </a:r>
          </a:p>
          <a:p>
            <a:pPr>
              <a:lnSpc>
                <a:spcPct val="114000"/>
              </a:lnSpc>
            </a:pPr>
            <a:endParaRPr lang="ky-KG" sz="2400" b="1" dirty="0" smtClean="0">
              <a:solidFill>
                <a:schemeClr val="accent2">
                  <a:lumMod val="50000"/>
                </a:schemeClr>
              </a:solidFill>
              <a:latin typeface="1Janyzak Arial" pitchFamily="34" charset="0"/>
            </a:endParaRPr>
          </a:p>
          <a:p>
            <a:pPr>
              <a:lnSpc>
                <a:spcPct val="114000"/>
              </a:lnSpc>
              <a:buNone/>
            </a:pPr>
            <a:r>
              <a:rPr lang="ky-KG" sz="2400" b="1" dirty="0" smtClean="0">
                <a:solidFill>
                  <a:schemeClr val="accent2">
                    <a:lumMod val="50000"/>
                  </a:schemeClr>
                </a:solidFill>
                <a:latin typeface="1Janyzak Arial" pitchFamily="34" charset="0"/>
              </a:rPr>
              <a:t>                             Улуттук денгээлде</a:t>
            </a: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r>
              <a:rPr lang="ky-KG" sz="2400" b="1" dirty="0" smtClean="0">
                <a:solidFill>
                  <a:schemeClr val="accent2">
                    <a:lumMod val="50000"/>
                  </a:schemeClr>
                </a:solidFill>
                <a:latin typeface="1Janyzak Arial" pitchFamily="34" charset="0"/>
              </a:rPr>
              <a:t>  ФОД “БИО КГ”, </a:t>
            </a:r>
          </a:p>
          <a:p>
            <a:pPr>
              <a:lnSpc>
                <a:spcPct val="114000"/>
              </a:lnSpc>
              <a:buNone/>
            </a:pPr>
            <a:r>
              <a:rPr lang="ky-KG" sz="2400" b="1" dirty="0" smtClean="0">
                <a:solidFill>
                  <a:schemeClr val="accent2">
                    <a:lumMod val="50000"/>
                  </a:schemeClr>
                </a:solidFill>
                <a:latin typeface="1Janyzak Arial" pitchFamily="34" charset="0"/>
              </a:rPr>
              <a:t>      Граждандык Альянс</a:t>
            </a:r>
          </a:p>
          <a:p>
            <a:pPr>
              <a:lnSpc>
                <a:spcPct val="114000"/>
              </a:lnSpc>
              <a:buNone/>
            </a:pPr>
            <a:r>
              <a:rPr lang="ky-KG" sz="2400" b="1" dirty="0" smtClean="0">
                <a:solidFill>
                  <a:schemeClr val="accent2">
                    <a:lumMod val="50000"/>
                  </a:schemeClr>
                </a:solidFill>
                <a:latin typeface="1Janyzak Arial" pitchFamily="34" charset="0"/>
              </a:rPr>
              <a:t>  </a:t>
            </a:r>
            <a:endParaRPr lang="ky-KG" sz="2400" b="1" dirty="0" smtClean="0">
              <a:solidFill>
                <a:schemeClr val="accent1">
                  <a:lumMod val="75000"/>
                </a:schemeClr>
              </a:solidFill>
              <a:latin typeface="1Janyzak Arial" pitchFamily="34" charset="0"/>
            </a:endParaRPr>
          </a:p>
          <a:p>
            <a:pPr>
              <a:lnSpc>
                <a:spcPct val="114000"/>
              </a:lnSpc>
              <a:buNone/>
            </a:pPr>
            <a:r>
              <a:rPr lang="ky-KG" sz="2400" b="1" dirty="0" smtClean="0">
                <a:solidFill>
                  <a:schemeClr val="accent1">
                    <a:lumMod val="75000"/>
                  </a:schemeClr>
                </a:solidFill>
                <a:latin typeface="1Janyzak Arial" pitchFamily="34" charset="0"/>
              </a:rPr>
              <a:t>                          </a:t>
            </a:r>
            <a:r>
              <a:rPr lang="ky-KG" sz="2400" b="1" dirty="0" smtClean="0">
                <a:solidFill>
                  <a:schemeClr val="accent1">
                    <a:lumMod val="50000"/>
                  </a:schemeClr>
                </a:solidFill>
                <a:latin typeface="1Janyzak Arial" pitchFamily="34" charset="0"/>
              </a:rPr>
              <a:t>Жергиликтуу денгээлде</a:t>
            </a:r>
          </a:p>
          <a:p>
            <a:pPr>
              <a:lnSpc>
                <a:spcPct val="114000"/>
              </a:lnSpc>
            </a:pPr>
            <a:r>
              <a:rPr lang="ky-KG" sz="2400" b="1" dirty="0" smtClean="0">
                <a:solidFill>
                  <a:schemeClr val="accent1">
                    <a:lumMod val="50000"/>
                  </a:schemeClr>
                </a:solidFill>
                <a:latin typeface="1Janyzak Arial" pitchFamily="34" charset="0"/>
              </a:rPr>
              <a:t>Айылдык Кенкш Кызматы Жалал-Абад    </a:t>
            </a:r>
          </a:p>
          <a:p>
            <a:pPr>
              <a:lnSpc>
                <a:spcPct val="114000"/>
              </a:lnSpc>
              <a:buNone/>
            </a:pPr>
            <a:endParaRPr lang="ky-KG" sz="2400" b="1" dirty="0" smtClean="0">
              <a:solidFill>
                <a:schemeClr val="accent1">
                  <a:lumMod val="50000"/>
                </a:schemeClr>
              </a:solidFill>
              <a:latin typeface="1Janyzak Arial" pitchFamily="34" charset="0"/>
            </a:endParaRPr>
          </a:p>
          <a:p>
            <a:pPr>
              <a:lnSpc>
                <a:spcPct val="114000"/>
              </a:lnSpc>
              <a:buFont typeface="Arial" pitchFamily="34" charset="0"/>
              <a:buChar char="•"/>
            </a:pPr>
            <a:endParaRPr lang="ky-KG" sz="2400" b="1" dirty="0" smtClean="0">
              <a:solidFill>
                <a:schemeClr val="accent1">
                  <a:lumMod val="50000"/>
                </a:schemeClr>
              </a:solidFill>
              <a:latin typeface="1Janyzak Arial" pitchFamily="34" charset="0"/>
            </a:endParaRPr>
          </a:p>
          <a:p>
            <a:pPr>
              <a:lnSpc>
                <a:spcPct val="114000"/>
              </a:lnSpc>
            </a:pPr>
            <a:endParaRPr lang="ky-KG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Лого ФОД, окт 2013"/>
          <p:cNvPicPr/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717032"/>
            <a:ext cx="2448272" cy="864096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3319" r="2490" b="9594"/>
          <a:stretch/>
        </p:blipFill>
        <p:spPr bwMode="auto">
          <a:xfrm>
            <a:off x="7092280" y="4941169"/>
            <a:ext cx="1656184" cy="11521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/>
            </a:ext>
          </a:extLst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785794"/>
            <a:ext cx="8786842" cy="1143000"/>
          </a:xfrm>
        </p:spPr>
        <p:txBody>
          <a:bodyPr>
            <a:normAutofit/>
          </a:bodyPr>
          <a:lstStyle/>
          <a:p>
            <a:pPr algn="ctr"/>
            <a:r>
              <a:rPr lang="ky-KG" sz="3600" dirty="0" smtClean="0"/>
              <a:t>Кошумча темалар: Туризмдеги тамак-ашка </a:t>
            </a:r>
            <a:r>
              <a:rPr lang="ky-KG" sz="3600" smtClean="0"/>
              <a:t>байланыштуу </a:t>
            </a:r>
            <a:r>
              <a:rPr lang="ky-KG" sz="3600" smtClean="0"/>
              <a:t>кенештер.</a:t>
            </a:r>
            <a:endParaRPr lang="ky-KG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Жайлоодо тамак-ашты сактоо жолдору </a:t>
            </a: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Жашылча –жемиштерди  сатып алуу мумкунчулуктору 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Эт азыктарын жайлоодо сактоо койгойу 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Таза сууга жайлоодо мумкунчулук </a:t>
            </a: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ачуу.</a:t>
            </a:r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Вегетарияндарга озгочо тамак турлору 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Биринчи </a:t>
            </a: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жана экинчи </a:t>
            </a: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ысык  </a:t>
            </a: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тамакты беруудо эмнеге конул буруш керек.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Туристтерге тамак-аш даярдоодо эмнеге конул буруш керек.</a:t>
            </a:r>
          </a:p>
          <a:p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00108"/>
            <a:ext cx="7848872" cy="1008112"/>
          </a:xfrm>
        </p:spPr>
        <p:txBody>
          <a:bodyPr>
            <a:noAutofit/>
          </a:bodyPr>
          <a:lstStyle/>
          <a:p>
            <a:pPr algn="ctr"/>
            <a:r>
              <a:rPr lang="ky-KG" sz="3600" dirty="0" smtClean="0"/>
              <a:t>Койгойлорду чечуу биздин колдо.</a:t>
            </a:r>
            <a:endParaRPr lang="ky-KG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/>
          </a:bodyPr>
          <a:lstStyle/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Эл арасына   маалымат жеткируу.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Рационду озгортууго аракет кылуу.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Пайдалуу кенештерди колдонуу. 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Оз бакчаларыбызда жашылча жемиш остуруу.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Био тамак-ашты колдонууга аракет жасоо.</a:t>
            </a:r>
          </a:p>
          <a:p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Жер кыртышын таза сактап калууга аракет жасоо.</a:t>
            </a:r>
            <a:endParaRPr lang="ky-KG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y-KG" sz="3600" b="1" dirty="0" smtClean="0"/>
              <a:t>Тамак-аш рационун озгортуу максатында.  </a:t>
            </a:r>
            <a:endParaRPr lang="ky-KG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Мастер класска катышып кетуунуздорду суранабыз!</a:t>
            </a:r>
          </a:p>
          <a:p>
            <a:pPr algn="ctr"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Масстер класс апрель айы 2017-ж откорулмокчу.</a:t>
            </a:r>
          </a:p>
          <a:p>
            <a:pPr algn="ctr">
              <a:buNone/>
            </a:pPr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Баардыгынарга чон рахмат !</a:t>
            </a:r>
          </a:p>
          <a:p>
            <a:pPr algn="ctr"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>
            <a:normAutofit fontScale="90000"/>
          </a:bodyPr>
          <a:lstStyle/>
          <a:p>
            <a:r>
              <a:rPr lang="ky-KG" dirty="0" smtClean="0"/>
              <a:t>    Айылда кызмат корсотуучулор   </a:t>
            </a:r>
            <a:br>
              <a:rPr lang="ky-KG" dirty="0" smtClean="0"/>
            </a:br>
            <a:r>
              <a:rPr lang="ky-KG" dirty="0" smtClean="0"/>
              <a:t>                             (АКК)</a:t>
            </a:r>
            <a:endParaRPr lang="ky-K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844824"/>
            <a:ext cx="8147248" cy="447977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Кыргызыстан боючна жалпы 25 АКК иштеп жатат.</a:t>
            </a:r>
          </a:p>
          <a:p>
            <a:pPr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Ош,Жалал-Абад,Нарын,Чуй ,Ыссык-Кол,Талас </a:t>
            </a:r>
          </a:p>
          <a:p>
            <a:pPr>
              <a:buNone/>
            </a:pPr>
            <a:endParaRPr lang="ky-KG" dirty="0" smtClean="0">
              <a:solidFill>
                <a:schemeClr val="accent2">
                  <a:lumMod val="50000"/>
                </a:schemeClr>
              </a:solidFill>
            </a:endParaRPr>
          </a:p>
          <a:p>
            <a:pPr>
              <a:buNone/>
            </a:pPr>
            <a:r>
              <a:rPr lang="ru-RU" sz="28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Калк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арасында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мыкты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айыл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чарба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практикаларын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жайылтуу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менен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толук-кандуу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азыктанууну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жакшыртууга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салым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кошуу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.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Бул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максатты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Айылда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Кызмат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Корсотуучулордун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 (АКК)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кызматташуу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туйуну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жергиликтуу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улуттук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жана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глобалдык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де\гээлдерде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иш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жузуно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 </a:t>
            </a:r>
            <a:r>
              <a:rPr lang="ru-RU" sz="2400" b="1" i="1" dirty="0" err="1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ашырышат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Arial_kir" pitchFamily="2" charset="0"/>
              </a:rPr>
              <a:t>. </a:t>
            </a:r>
            <a:endParaRPr lang="en-US" sz="2400" b="1" i="1" dirty="0" smtClean="0">
              <a:solidFill>
                <a:schemeClr val="accent2">
                  <a:lumMod val="50000"/>
                </a:schemeClr>
              </a:solidFill>
              <a:latin typeface="Arial_kir" pitchFamily="2" charset="0"/>
            </a:endParaRPr>
          </a:p>
          <a:p>
            <a:pPr>
              <a:buNone/>
            </a:pPr>
            <a:endParaRPr lang="ky-K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y-KG" sz="3600" dirty="0" smtClean="0"/>
              <a:t> АКК   аткарып жаткан микропроектилер,</a:t>
            </a:r>
            <a:br>
              <a:rPr lang="ky-KG" sz="3600" dirty="0" smtClean="0"/>
            </a:br>
            <a:r>
              <a:rPr lang="ky-KG" sz="3600" dirty="0" smtClean="0"/>
              <a:t>7 класстер боюнча.</a:t>
            </a:r>
            <a:endParaRPr lang="ky-KG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Жашылча жемиштирди туура  кургатуу.</a:t>
            </a:r>
          </a:p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Куноскана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куруу жана жашылча-жемиштерди остуруу.</a:t>
            </a:r>
          </a:p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Тамак-аш баалуулуктары.</a:t>
            </a:r>
          </a:p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Балык ондуруу.</a:t>
            </a:r>
          </a:p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Суттуу  эчкилерди  ондуруу.</a:t>
            </a:r>
          </a:p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 Питомник жана бакча онуктуруу.</a:t>
            </a:r>
          </a:p>
          <a:p>
            <a:r>
              <a:rPr lang="ky-KG" dirty="0" smtClean="0">
                <a:solidFill>
                  <a:schemeClr val="accent1">
                    <a:lumMod val="50000"/>
                  </a:schemeClr>
                </a:solidFill>
              </a:rPr>
              <a:t>Уй  канаттууларын онуктуруу.</a:t>
            </a:r>
          </a:p>
          <a:p>
            <a:endParaRPr lang="ky-KG" dirty="0" smtClean="0"/>
          </a:p>
          <a:p>
            <a:endParaRPr lang="ky-KG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y-KG" sz="3600" dirty="0" smtClean="0"/>
              <a:t>“Тамак-аш баалуруктары” класстеринде ишке ашып жаткан микропроектилер.</a:t>
            </a:r>
            <a:endParaRPr lang="ky-KG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ky-KG" sz="2400" dirty="0" smtClean="0">
                <a:solidFill>
                  <a:schemeClr val="accent2">
                    <a:lumMod val="50000"/>
                  </a:schemeClr>
                </a:solidFill>
              </a:rPr>
              <a:t>Калкты жергиликтуу азык ресурстары менен рационалдуу жана туура тамактанууга  уйротуу. Кочкор Жакыпова Бурул</a:t>
            </a:r>
          </a:p>
          <a:p>
            <a:r>
              <a:rPr lang="ky-KG" sz="2400" dirty="0" smtClean="0">
                <a:solidFill>
                  <a:schemeClr val="accent2">
                    <a:lumMod val="50000"/>
                  </a:schemeClr>
                </a:solidFill>
              </a:rPr>
              <a:t>“Этно даам” улуттук тамак-аштарды онуктуруу .  Кемин Алтын Жанышбаева</a:t>
            </a:r>
          </a:p>
          <a:p>
            <a:r>
              <a:rPr lang="ky-KG" sz="2400" dirty="0" smtClean="0">
                <a:solidFill>
                  <a:schemeClr val="accent2">
                    <a:lumMod val="50000"/>
                  </a:schemeClr>
                </a:solidFill>
              </a:rPr>
              <a:t>    Кокторду челектерде , терезеде остуруу  Мунара Ачикеева Жети Огуз </a:t>
            </a:r>
          </a:p>
          <a:p>
            <a:r>
              <a:rPr lang="ky-KG" sz="2400" dirty="0" smtClean="0">
                <a:solidFill>
                  <a:schemeClr val="accent2">
                    <a:lumMod val="50000"/>
                  </a:schemeClr>
                </a:solidFill>
              </a:rPr>
              <a:t>Биогумус   Турсунбаева Каныкей Базар Коргон</a:t>
            </a:r>
          </a:p>
          <a:p>
            <a:r>
              <a:rPr lang="ky-KG" sz="2400" dirty="0" smtClean="0">
                <a:solidFill>
                  <a:schemeClr val="accent2">
                    <a:lumMod val="50000"/>
                  </a:schemeClr>
                </a:solidFill>
              </a:rPr>
              <a:t>                                      Шамшиев Акжол Сокулук району </a:t>
            </a:r>
            <a:endParaRPr lang="ky-KG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ky-KG" sz="4000" dirty="0" smtClean="0"/>
              <a:t>МААН платформасы</a:t>
            </a:r>
            <a:endParaRPr lang="ky-KG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4000" dirty="0" err="1" smtClean="0">
                <a:solidFill>
                  <a:schemeClr val="accent2">
                    <a:lumMod val="50000"/>
                  </a:schemeClr>
                </a:solidFill>
              </a:rPr>
              <a:t>maan.ifoam.bio</a:t>
            </a:r>
            <a:endParaRPr lang="en-US" sz="40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ky-KG" dirty="0" smtClean="0">
                <a:solidFill>
                  <a:schemeClr val="accent2">
                    <a:lumMod val="50000"/>
                  </a:schemeClr>
                </a:solidFill>
              </a:rPr>
              <a:t>Регистрациа болуп керектуу маалыматка ээ бол !!!</a:t>
            </a:r>
            <a:endParaRPr lang="ky-K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ky-KG" sz="4000" dirty="0" smtClean="0"/>
              <a:t>Айылдык кызмат корсотуучулрдун биринчи семинары.</a:t>
            </a:r>
            <a:r>
              <a:rPr lang="ky-KG" dirty="0" smtClean="0"/>
              <a:t> </a:t>
            </a:r>
            <a:endParaRPr lang="ky-KG" dirty="0"/>
          </a:p>
        </p:txBody>
      </p:sp>
      <p:pic>
        <p:nvPicPr>
          <p:cNvPr id="1026" name="Picture 2" descr="E:\ПГАЭ F2F1 Aрстанбап\Фото_F2F1\F2F1_fotos (90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1935163"/>
            <a:ext cx="6823765" cy="43894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3978</TotalTime>
  <Words>1583</Words>
  <Application>Microsoft Office PowerPoint</Application>
  <PresentationFormat>Экран (4:3)</PresentationFormat>
  <Paragraphs>194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3" baseType="lpstr">
      <vt:lpstr>Поток</vt:lpstr>
      <vt:lpstr>Тоолуу агро-экосистемада  азыктануу   проектиси.  </vt:lpstr>
      <vt:lpstr>  Тоолуу агро-экосистемада азыктануу (ТАЭСА)IFOAM</vt:lpstr>
      <vt:lpstr>Жалпы максаты:</vt:lpstr>
      <vt:lpstr>      Кыргызстандан уюмдар.</vt:lpstr>
      <vt:lpstr>    Айылда кызмат корсотуучулор                                 (АКК)</vt:lpstr>
      <vt:lpstr> АКК   аткарып жаткан микропроектилер, 7 класстер боюнча.</vt:lpstr>
      <vt:lpstr>“Тамак-аш баалуруктары” класстеринде ишке ашып жаткан микропроектилер.</vt:lpstr>
      <vt:lpstr>МААН платформасы</vt:lpstr>
      <vt:lpstr>Айылдык кызмат корсотуучулрдун биринчи семинары. </vt:lpstr>
      <vt:lpstr>Слайд 10</vt:lpstr>
      <vt:lpstr>Улгулуу уй-чарбасы.</vt:lpstr>
      <vt:lpstr>Опыт алмашуу.</vt:lpstr>
      <vt:lpstr>Суу жетпеген айдоо жерлерге питомник уюштуруп, тамчылатма ыкмасын колдонуу.</vt:lpstr>
      <vt:lpstr>Уй-шартында орто-куноскана.</vt:lpstr>
      <vt:lpstr>Тоолуу агроэкосистемада  азыктануу  проектисинин алкагында. Калкты жергиликтуу азык ресурстары менен рационалдуу жана туура тамактанууга  уйротуу. Нарын облусу Кочкор району боюнча  АКК  Жакыпова Бурул        </vt:lpstr>
      <vt:lpstr>                                      максат :</vt:lpstr>
      <vt:lpstr>Тамак-аш койгойлору :</vt:lpstr>
      <vt:lpstr>Коп  колдонгон тамак-аштар. </vt:lpstr>
      <vt:lpstr>Бир турдуу тамактануу эмнеге алып келет?</vt:lpstr>
      <vt:lpstr>    Аз колдонгон тамак-аштар жана алардын организмге болгон пайдасы. </vt:lpstr>
      <vt:lpstr>.  Балыктагы пайдалуу заттар:</vt:lpstr>
      <vt:lpstr>Омега-3</vt:lpstr>
      <vt:lpstr>Балыктын зыяны эмнеде болушу мумкун. </vt:lpstr>
      <vt:lpstr>Кургатылган жашылча-жемиштердин пайдасы</vt:lpstr>
      <vt:lpstr>Консервалоо ыкмасынын зыяны: </vt:lpstr>
      <vt:lpstr>Бал.</vt:lpstr>
      <vt:lpstr>Балдын пайдасы жана баалуулук касиети. </vt:lpstr>
      <vt:lpstr>Таза бал менен жасалма балды кантип айырмалоого  болот ?</vt:lpstr>
      <vt:lpstr>Балды кантип туура сактоо керек.</vt:lpstr>
      <vt:lpstr>Буурчак турлору. </vt:lpstr>
      <vt:lpstr>Буурчак турунун пайдасы.</vt:lpstr>
      <vt:lpstr>Жангак турунун пайдасы. </vt:lpstr>
      <vt:lpstr>Грек жангагы .</vt:lpstr>
      <vt:lpstr>Слайд 34</vt:lpstr>
      <vt:lpstr>Витаминдер.</vt:lpstr>
      <vt:lpstr>В тобундагы витаминдер. </vt:lpstr>
      <vt:lpstr>Тамак –ашты идишке сактоо кенештери  :</vt:lpstr>
      <vt:lpstr>Тамак-ашты туура колдонуу боюнча кенештер.</vt:lpstr>
      <vt:lpstr>Тамак-аштагы пайдалуу кенештер.</vt:lpstr>
      <vt:lpstr>Кошумча темалар: Туризмдеги тамак-ашка байланыштуу кенештер.</vt:lpstr>
      <vt:lpstr>Койгойлорду чечуу биздин колдо.</vt:lpstr>
      <vt:lpstr>Тамак-аш рационун озгортуу максатында.  </vt:lpstr>
    </vt:vector>
  </TitlesOfParts>
  <Company>Krokoz™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Бурул</dc:creator>
  <cp:lastModifiedBy>Бурул</cp:lastModifiedBy>
  <cp:revision>173</cp:revision>
  <dcterms:created xsi:type="dcterms:W3CDTF">2017-03-19T09:52:54Z</dcterms:created>
  <dcterms:modified xsi:type="dcterms:W3CDTF">2017-04-10T03:42:56Z</dcterms:modified>
</cp:coreProperties>
</file>